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13"/>
  </p:notesMasterIdLst>
  <p:sldIdLst>
    <p:sldId id="256" r:id="rId2"/>
    <p:sldId id="426" r:id="rId3"/>
    <p:sldId id="425" r:id="rId4"/>
    <p:sldId id="424" r:id="rId5"/>
    <p:sldId id="421" r:id="rId6"/>
    <p:sldId id="427" r:id="rId7"/>
    <p:sldId id="428" r:id="rId8"/>
    <p:sldId id="430" r:id="rId9"/>
    <p:sldId id="429" r:id="rId10"/>
    <p:sldId id="432" r:id="rId11"/>
    <p:sldId id="431" r:id="rId12"/>
  </p:sldIdLst>
  <p:sldSz cx="12192000" cy="6858000"/>
  <p:notesSz cx="6797675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600"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1600"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1600"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1600"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3" orient="horz" pos="482" userDrawn="1">
          <p15:clr>
            <a:srgbClr val="A4A3A4"/>
          </p15:clr>
        </p15:guide>
        <p15:guide id="4" pos="61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erkesov Artur" initials="CA" lastIdx="5" clrIdx="0">
    <p:extLst>
      <p:ext uri="{19B8F6BF-5375-455C-9EA6-DF929625EA0E}">
        <p15:presenceInfo xmlns:p15="http://schemas.microsoft.com/office/powerpoint/2012/main" userId="Cherkesov Artu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BDFF"/>
    <a:srgbClr val="F3F3F3"/>
    <a:srgbClr val="F5F5F5"/>
    <a:srgbClr val="F0F0F0"/>
    <a:srgbClr val="E7E7E7"/>
    <a:srgbClr val="E0E0E0"/>
    <a:srgbClr val="300957"/>
    <a:srgbClr val="7030A0"/>
    <a:srgbClr val="6409BF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675" autoAdjust="0"/>
    <p:restoredTop sz="94660" autoAdjust="0"/>
  </p:normalViewPr>
  <p:slideViewPr>
    <p:cSldViewPr snapToGrid="0" showGuides="1">
      <p:cViewPr varScale="1">
        <p:scale>
          <a:sx n="104" d="100"/>
          <a:sy n="104" d="100"/>
        </p:scale>
        <p:origin x="120" y="270"/>
      </p:cViewPr>
      <p:guideLst>
        <p:guide orient="horz" pos="482"/>
        <p:guide pos="6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Vladimir.Turaev\AppData\Local\Microsoft\Windows\INetCache\Content.Outlook\XSM8JKRO\&#1079;&#1072;&#1087;&#1088;&#1086;&#1089;%20&#1042;.%20&#1058;&#1091;&#1088;&#1072;&#1077;&#1074;&#1072;%20(002)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376502873396002E-2"/>
          <c:y val="2.7386809338901984E-2"/>
          <c:w val="0.78170413530579774"/>
          <c:h val="0.83764805611081994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IMOEX</c:v>
                </c:pt>
              </c:strCache>
            </c:strRef>
          </c:tx>
          <c:spPr>
            <a:ln w="28575" cap="rnd">
              <a:solidFill>
                <a:schemeClr val="tx2"/>
              </a:solidFill>
              <a:round/>
            </a:ln>
            <a:effectLst/>
          </c:spPr>
          <c:marker>
            <c:symbol val="none"/>
          </c:marker>
          <c:cat>
            <c:numRef>
              <c:f>Sheet1!$A$2:$A$259</c:f>
              <c:numCache>
                <c:formatCode>m/d/yyyy</c:formatCode>
                <c:ptCount val="258"/>
                <c:pt idx="0">
                  <c:v>45656</c:v>
                </c:pt>
                <c:pt idx="1">
                  <c:v>45654</c:v>
                </c:pt>
                <c:pt idx="2">
                  <c:v>45653</c:v>
                </c:pt>
                <c:pt idx="3">
                  <c:v>45652</c:v>
                </c:pt>
                <c:pt idx="4">
                  <c:v>45651</c:v>
                </c:pt>
                <c:pt idx="5">
                  <c:v>45650</c:v>
                </c:pt>
                <c:pt idx="6">
                  <c:v>45649</c:v>
                </c:pt>
                <c:pt idx="7">
                  <c:v>45646</c:v>
                </c:pt>
                <c:pt idx="8">
                  <c:v>45645</c:v>
                </c:pt>
                <c:pt idx="9">
                  <c:v>45644</c:v>
                </c:pt>
                <c:pt idx="10">
                  <c:v>45643</c:v>
                </c:pt>
                <c:pt idx="11">
                  <c:v>45642</c:v>
                </c:pt>
                <c:pt idx="12">
                  <c:v>45639</c:v>
                </c:pt>
                <c:pt idx="13">
                  <c:v>45638</c:v>
                </c:pt>
                <c:pt idx="14">
                  <c:v>45637</c:v>
                </c:pt>
                <c:pt idx="15">
                  <c:v>45636</c:v>
                </c:pt>
                <c:pt idx="16">
                  <c:v>45635</c:v>
                </c:pt>
                <c:pt idx="17">
                  <c:v>45632</c:v>
                </c:pt>
                <c:pt idx="18">
                  <c:v>45631</c:v>
                </c:pt>
                <c:pt idx="19">
                  <c:v>45630</c:v>
                </c:pt>
                <c:pt idx="20">
                  <c:v>45629</c:v>
                </c:pt>
                <c:pt idx="21">
                  <c:v>45628</c:v>
                </c:pt>
                <c:pt idx="22">
                  <c:v>45625</c:v>
                </c:pt>
                <c:pt idx="23">
                  <c:v>45624</c:v>
                </c:pt>
                <c:pt idx="24">
                  <c:v>45623</c:v>
                </c:pt>
                <c:pt idx="25">
                  <c:v>45622</c:v>
                </c:pt>
                <c:pt idx="26">
                  <c:v>45621</c:v>
                </c:pt>
                <c:pt idx="27">
                  <c:v>45618</c:v>
                </c:pt>
                <c:pt idx="28">
                  <c:v>45617</c:v>
                </c:pt>
                <c:pt idx="29">
                  <c:v>45616</c:v>
                </c:pt>
                <c:pt idx="30">
                  <c:v>45615</c:v>
                </c:pt>
                <c:pt idx="31">
                  <c:v>45614</c:v>
                </c:pt>
                <c:pt idx="32">
                  <c:v>45611</c:v>
                </c:pt>
                <c:pt idx="33">
                  <c:v>45610</c:v>
                </c:pt>
                <c:pt idx="34">
                  <c:v>45609</c:v>
                </c:pt>
                <c:pt idx="35">
                  <c:v>45608</c:v>
                </c:pt>
                <c:pt idx="36">
                  <c:v>45607</c:v>
                </c:pt>
                <c:pt idx="37">
                  <c:v>45604</c:v>
                </c:pt>
                <c:pt idx="38">
                  <c:v>45603</c:v>
                </c:pt>
                <c:pt idx="39">
                  <c:v>45602</c:v>
                </c:pt>
                <c:pt idx="40">
                  <c:v>45601</c:v>
                </c:pt>
                <c:pt idx="41">
                  <c:v>45598</c:v>
                </c:pt>
                <c:pt idx="42">
                  <c:v>45597</c:v>
                </c:pt>
                <c:pt idx="43">
                  <c:v>45596</c:v>
                </c:pt>
                <c:pt idx="44">
                  <c:v>45595</c:v>
                </c:pt>
                <c:pt idx="45">
                  <c:v>45594</c:v>
                </c:pt>
                <c:pt idx="46">
                  <c:v>45593</c:v>
                </c:pt>
                <c:pt idx="47">
                  <c:v>45590</c:v>
                </c:pt>
                <c:pt idx="48">
                  <c:v>45589</c:v>
                </c:pt>
                <c:pt idx="49">
                  <c:v>45588</c:v>
                </c:pt>
                <c:pt idx="50">
                  <c:v>45587</c:v>
                </c:pt>
                <c:pt idx="51">
                  <c:v>45586</c:v>
                </c:pt>
                <c:pt idx="52">
                  <c:v>45583</c:v>
                </c:pt>
                <c:pt idx="53">
                  <c:v>45582</c:v>
                </c:pt>
                <c:pt idx="54">
                  <c:v>45581</c:v>
                </c:pt>
                <c:pt idx="55">
                  <c:v>45580</c:v>
                </c:pt>
                <c:pt idx="56">
                  <c:v>45579</c:v>
                </c:pt>
                <c:pt idx="57">
                  <c:v>45576</c:v>
                </c:pt>
                <c:pt idx="58">
                  <c:v>45575</c:v>
                </c:pt>
                <c:pt idx="59">
                  <c:v>45574</c:v>
                </c:pt>
                <c:pt idx="60">
                  <c:v>45573</c:v>
                </c:pt>
                <c:pt idx="61">
                  <c:v>45572</c:v>
                </c:pt>
                <c:pt idx="62">
                  <c:v>45569</c:v>
                </c:pt>
                <c:pt idx="63">
                  <c:v>45568</c:v>
                </c:pt>
                <c:pt idx="64">
                  <c:v>45567</c:v>
                </c:pt>
                <c:pt idx="65">
                  <c:v>45566</c:v>
                </c:pt>
                <c:pt idx="66">
                  <c:v>45565</c:v>
                </c:pt>
                <c:pt idx="67">
                  <c:v>45562</c:v>
                </c:pt>
                <c:pt idx="68">
                  <c:v>45561</c:v>
                </c:pt>
                <c:pt idx="69">
                  <c:v>45560</c:v>
                </c:pt>
                <c:pt idx="70">
                  <c:v>45559</c:v>
                </c:pt>
                <c:pt idx="71">
                  <c:v>45558</c:v>
                </c:pt>
                <c:pt idx="72">
                  <c:v>45555</c:v>
                </c:pt>
                <c:pt idx="73">
                  <c:v>45554</c:v>
                </c:pt>
                <c:pt idx="74">
                  <c:v>45553</c:v>
                </c:pt>
                <c:pt idx="75">
                  <c:v>45552</c:v>
                </c:pt>
                <c:pt idx="76">
                  <c:v>45551</c:v>
                </c:pt>
                <c:pt idx="77">
                  <c:v>45548</c:v>
                </c:pt>
                <c:pt idx="78">
                  <c:v>45547</c:v>
                </c:pt>
                <c:pt idx="79">
                  <c:v>45546</c:v>
                </c:pt>
                <c:pt idx="80">
                  <c:v>45545</c:v>
                </c:pt>
                <c:pt idx="81">
                  <c:v>45544</c:v>
                </c:pt>
                <c:pt idx="82">
                  <c:v>45541</c:v>
                </c:pt>
                <c:pt idx="83">
                  <c:v>45540</c:v>
                </c:pt>
                <c:pt idx="84">
                  <c:v>45539</c:v>
                </c:pt>
                <c:pt idx="85">
                  <c:v>45538</c:v>
                </c:pt>
                <c:pt idx="86">
                  <c:v>45537</c:v>
                </c:pt>
                <c:pt idx="87">
                  <c:v>45534</c:v>
                </c:pt>
                <c:pt idx="88">
                  <c:v>45533</c:v>
                </c:pt>
                <c:pt idx="89">
                  <c:v>45532</c:v>
                </c:pt>
                <c:pt idx="90">
                  <c:v>45531</c:v>
                </c:pt>
                <c:pt idx="91">
                  <c:v>45530</c:v>
                </c:pt>
                <c:pt idx="92">
                  <c:v>45527</c:v>
                </c:pt>
                <c:pt idx="93">
                  <c:v>45526</c:v>
                </c:pt>
                <c:pt idx="94">
                  <c:v>45525</c:v>
                </c:pt>
                <c:pt idx="95">
                  <c:v>45524</c:v>
                </c:pt>
                <c:pt idx="96">
                  <c:v>45523</c:v>
                </c:pt>
                <c:pt idx="97">
                  <c:v>45520</c:v>
                </c:pt>
                <c:pt idx="98">
                  <c:v>45519</c:v>
                </c:pt>
                <c:pt idx="99">
                  <c:v>45518</c:v>
                </c:pt>
                <c:pt idx="100">
                  <c:v>45517</c:v>
                </c:pt>
                <c:pt idx="101">
                  <c:v>45516</c:v>
                </c:pt>
                <c:pt idx="102">
                  <c:v>45513</c:v>
                </c:pt>
                <c:pt idx="103">
                  <c:v>45512</c:v>
                </c:pt>
                <c:pt idx="104">
                  <c:v>45511</c:v>
                </c:pt>
                <c:pt idx="105">
                  <c:v>45510</c:v>
                </c:pt>
                <c:pt idx="106">
                  <c:v>45509</c:v>
                </c:pt>
                <c:pt idx="107">
                  <c:v>45506</c:v>
                </c:pt>
                <c:pt idx="108">
                  <c:v>45505</c:v>
                </c:pt>
                <c:pt idx="109">
                  <c:v>45504</c:v>
                </c:pt>
                <c:pt idx="110">
                  <c:v>45503</c:v>
                </c:pt>
                <c:pt idx="111">
                  <c:v>45502</c:v>
                </c:pt>
                <c:pt idx="112">
                  <c:v>45499</c:v>
                </c:pt>
                <c:pt idx="113">
                  <c:v>45498</c:v>
                </c:pt>
                <c:pt idx="114">
                  <c:v>45497</c:v>
                </c:pt>
                <c:pt idx="115">
                  <c:v>45496</c:v>
                </c:pt>
                <c:pt idx="116">
                  <c:v>45495</c:v>
                </c:pt>
                <c:pt idx="117">
                  <c:v>45492</c:v>
                </c:pt>
                <c:pt idx="118">
                  <c:v>45491</c:v>
                </c:pt>
                <c:pt idx="119">
                  <c:v>45490</c:v>
                </c:pt>
                <c:pt idx="120">
                  <c:v>45489</c:v>
                </c:pt>
                <c:pt idx="121">
                  <c:v>45488</c:v>
                </c:pt>
                <c:pt idx="122">
                  <c:v>45485</c:v>
                </c:pt>
                <c:pt idx="123">
                  <c:v>45484</c:v>
                </c:pt>
                <c:pt idx="124">
                  <c:v>45483</c:v>
                </c:pt>
                <c:pt idx="125">
                  <c:v>45482</c:v>
                </c:pt>
                <c:pt idx="126">
                  <c:v>45481</c:v>
                </c:pt>
                <c:pt idx="127">
                  <c:v>45478</c:v>
                </c:pt>
                <c:pt idx="128">
                  <c:v>45477</c:v>
                </c:pt>
                <c:pt idx="129">
                  <c:v>45476</c:v>
                </c:pt>
                <c:pt idx="130">
                  <c:v>45475</c:v>
                </c:pt>
                <c:pt idx="131">
                  <c:v>45474</c:v>
                </c:pt>
                <c:pt idx="132">
                  <c:v>45471</c:v>
                </c:pt>
                <c:pt idx="133">
                  <c:v>45470</c:v>
                </c:pt>
                <c:pt idx="134">
                  <c:v>45469</c:v>
                </c:pt>
                <c:pt idx="135">
                  <c:v>45468</c:v>
                </c:pt>
                <c:pt idx="136">
                  <c:v>45467</c:v>
                </c:pt>
                <c:pt idx="137">
                  <c:v>45464</c:v>
                </c:pt>
                <c:pt idx="138">
                  <c:v>45463</c:v>
                </c:pt>
                <c:pt idx="139">
                  <c:v>45462</c:v>
                </c:pt>
                <c:pt idx="140">
                  <c:v>45461</c:v>
                </c:pt>
                <c:pt idx="141">
                  <c:v>45460</c:v>
                </c:pt>
                <c:pt idx="142">
                  <c:v>45457</c:v>
                </c:pt>
                <c:pt idx="143">
                  <c:v>45456</c:v>
                </c:pt>
                <c:pt idx="144">
                  <c:v>45454</c:v>
                </c:pt>
                <c:pt idx="145">
                  <c:v>45453</c:v>
                </c:pt>
                <c:pt idx="146">
                  <c:v>45450</c:v>
                </c:pt>
                <c:pt idx="147">
                  <c:v>45449</c:v>
                </c:pt>
                <c:pt idx="148">
                  <c:v>45448</c:v>
                </c:pt>
                <c:pt idx="149">
                  <c:v>45447</c:v>
                </c:pt>
                <c:pt idx="150">
                  <c:v>45446</c:v>
                </c:pt>
                <c:pt idx="151">
                  <c:v>45443</c:v>
                </c:pt>
                <c:pt idx="152">
                  <c:v>45442</c:v>
                </c:pt>
                <c:pt idx="153">
                  <c:v>45441</c:v>
                </c:pt>
                <c:pt idx="154">
                  <c:v>45440</c:v>
                </c:pt>
                <c:pt idx="155">
                  <c:v>45439</c:v>
                </c:pt>
                <c:pt idx="156">
                  <c:v>45436</c:v>
                </c:pt>
                <c:pt idx="157">
                  <c:v>45435</c:v>
                </c:pt>
                <c:pt idx="158">
                  <c:v>45434</c:v>
                </c:pt>
                <c:pt idx="159">
                  <c:v>45433</c:v>
                </c:pt>
                <c:pt idx="160">
                  <c:v>45432</c:v>
                </c:pt>
                <c:pt idx="161">
                  <c:v>45429</c:v>
                </c:pt>
                <c:pt idx="162">
                  <c:v>45428</c:v>
                </c:pt>
                <c:pt idx="163">
                  <c:v>45427</c:v>
                </c:pt>
                <c:pt idx="164">
                  <c:v>45426</c:v>
                </c:pt>
                <c:pt idx="165">
                  <c:v>45425</c:v>
                </c:pt>
                <c:pt idx="166">
                  <c:v>45422</c:v>
                </c:pt>
                <c:pt idx="167">
                  <c:v>45420</c:v>
                </c:pt>
                <c:pt idx="168">
                  <c:v>45419</c:v>
                </c:pt>
                <c:pt idx="169">
                  <c:v>45418</c:v>
                </c:pt>
                <c:pt idx="170">
                  <c:v>45415</c:v>
                </c:pt>
                <c:pt idx="171">
                  <c:v>45414</c:v>
                </c:pt>
                <c:pt idx="172">
                  <c:v>45412</c:v>
                </c:pt>
                <c:pt idx="173">
                  <c:v>45411</c:v>
                </c:pt>
                <c:pt idx="174">
                  <c:v>45409</c:v>
                </c:pt>
                <c:pt idx="175">
                  <c:v>45408</c:v>
                </c:pt>
                <c:pt idx="176">
                  <c:v>45407</c:v>
                </c:pt>
                <c:pt idx="177">
                  <c:v>45406</c:v>
                </c:pt>
                <c:pt idx="178">
                  <c:v>45405</c:v>
                </c:pt>
                <c:pt idx="179">
                  <c:v>45404</c:v>
                </c:pt>
                <c:pt idx="180">
                  <c:v>45401</c:v>
                </c:pt>
                <c:pt idx="181">
                  <c:v>45400</c:v>
                </c:pt>
                <c:pt idx="182">
                  <c:v>45399</c:v>
                </c:pt>
                <c:pt idx="183">
                  <c:v>45398</c:v>
                </c:pt>
                <c:pt idx="184">
                  <c:v>45397</c:v>
                </c:pt>
                <c:pt idx="185">
                  <c:v>45394</c:v>
                </c:pt>
                <c:pt idx="186">
                  <c:v>45393</c:v>
                </c:pt>
                <c:pt idx="187">
                  <c:v>45392</c:v>
                </c:pt>
                <c:pt idx="188">
                  <c:v>45391</c:v>
                </c:pt>
                <c:pt idx="189">
                  <c:v>45390</c:v>
                </c:pt>
                <c:pt idx="190">
                  <c:v>45387</c:v>
                </c:pt>
                <c:pt idx="191">
                  <c:v>45386</c:v>
                </c:pt>
                <c:pt idx="192">
                  <c:v>45385</c:v>
                </c:pt>
                <c:pt idx="193">
                  <c:v>45384</c:v>
                </c:pt>
                <c:pt idx="194">
                  <c:v>45383</c:v>
                </c:pt>
                <c:pt idx="195">
                  <c:v>45380</c:v>
                </c:pt>
                <c:pt idx="196">
                  <c:v>45379</c:v>
                </c:pt>
                <c:pt idx="197">
                  <c:v>45378</c:v>
                </c:pt>
                <c:pt idx="198">
                  <c:v>45377</c:v>
                </c:pt>
                <c:pt idx="199">
                  <c:v>45376</c:v>
                </c:pt>
                <c:pt idx="200">
                  <c:v>45373</c:v>
                </c:pt>
                <c:pt idx="201">
                  <c:v>45372</c:v>
                </c:pt>
                <c:pt idx="202">
                  <c:v>45371</c:v>
                </c:pt>
                <c:pt idx="203">
                  <c:v>45370</c:v>
                </c:pt>
                <c:pt idx="204">
                  <c:v>45369</c:v>
                </c:pt>
                <c:pt idx="205">
                  <c:v>45366</c:v>
                </c:pt>
                <c:pt idx="206">
                  <c:v>45365</c:v>
                </c:pt>
                <c:pt idx="207">
                  <c:v>45364</c:v>
                </c:pt>
                <c:pt idx="208">
                  <c:v>45363</c:v>
                </c:pt>
                <c:pt idx="209">
                  <c:v>45362</c:v>
                </c:pt>
                <c:pt idx="210">
                  <c:v>45358</c:v>
                </c:pt>
                <c:pt idx="211">
                  <c:v>45357</c:v>
                </c:pt>
                <c:pt idx="212">
                  <c:v>45356</c:v>
                </c:pt>
                <c:pt idx="213">
                  <c:v>45355</c:v>
                </c:pt>
                <c:pt idx="214">
                  <c:v>45352</c:v>
                </c:pt>
                <c:pt idx="215">
                  <c:v>45351</c:v>
                </c:pt>
                <c:pt idx="216">
                  <c:v>45350</c:v>
                </c:pt>
                <c:pt idx="217">
                  <c:v>45349</c:v>
                </c:pt>
                <c:pt idx="218">
                  <c:v>45348</c:v>
                </c:pt>
                <c:pt idx="219">
                  <c:v>45344</c:v>
                </c:pt>
                <c:pt idx="220">
                  <c:v>45343</c:v>
                </c:pt>
                <c:pt idx="221">
                  <c:v>45342</c:v>
                </c:pt>
                <c:pt idx="222">
                  <c:v>45341</c:v>
                </c:pt>
                <c:pt idx="223">
                  <c:v>45338</c:v>
                </c:pt>
                <c:pt idx="224">
                  <c:v>45337</c:v>
                </c:pt>
                <c:pt idx="225">
                  <c:v>45336</c:v>
                </c:pt>
                <c:pt idx="226">
                  <c:v>45335</c:v>
                </c:pt>
                <c:pt idx="227">
                  <c:v>45334</c:v>
                </c:pt>
                <c:pt idx="228">
                  <c:v>45331</c:v>
                </c:pt>
                <c:pt idx="229">
                  <c:v>45330</c:v>
                </c:pt>
                <c:pt idx="230">
                  <c:v>45329</c:v>
                </c:pt>
                <c:pt idx="231">
                  <c:v>45328</c:v>
                </c:pt>
                <c:pt idx="232">
                  <c:v>45327</c:v>
                </c:pt>
                <c:pt idx="233">
                  <c:v>45324</c:v>
                </c:pt>
                <c:pt idx="234">
                  <c:v>45323</c:v>
                </c:pt>
                <c:pt idx="235">
                  <c:v>45322</c:v>
                </c:pt>
                <c:pt idx="236">
                  <c:v>45321</c:v>
                </c:pt>
                <c:pt idx="237">
                  <c:v>45320</c:v>
                </c:pt>
                <c:pt idx="238">
                  <c:v>45317</c:v>
                </c:pt>
                <c:pt idx="239">
                  <c:v>45316</c:v>
                </c:pt>
                <c:pt idx="240">
                  <c:v>45315</c:v>
                </c:pt>
                <c:pt idx="241">
                  <c:v>45314</c:v>
                </c:pt>
                <c:pt idx="242">
                  <c:v>45313</c:v>
                </c:pt>
                <c:pt idx="243">
                  <c:v>45310</c:v>
                </c:pt>
                <c:pt idx="244">
                  <c:v>45309</c:v>
                </c:pt>
                <c:pt idx="245">
                  <c:v>45308</c:v>
                </c:pt>
                <c:pt idx="246">
                  <c:v>45307</c:v>
                </c:pt>
                <c:pt idx="247">
                  <c:v>45306</c:v>
                </c:pt>
                <c:pt idx="248">
                  <c:v>45303</c:v>
                </c:pt>
                <c:pt idx="249">
                  <c:v>45302</c:v>
                </c:pt>
                <c:pt idx="250">
                  <c:v>45301</c:v>
                </c:pt>
                <c:pt idx="251">
                  <c:v>45300</c:v>
                </c:pt>
                <c:pt idx="252">
                  <c:v>45299</c:v>
                </c:pt>
                <c:pt idx="253">
                  <c:v>45296</c:v>
                </c:pt>
                <c:pt idx="254">
                  <c:v>45295</c:v>
                </c:pt>
                <c:pt idx="255">
                  <c:v>45294</c:v>
                </c:pt>
                <c:pt idx="256">
                  <c:v>45289</c:v>
                </c:pt>
              </c:numCache>
            </c:numRef>
          </c:cat>
          <c:val>
            <c:numRef>
              <c:f>Sheet1!$B$2:$B$259</c:f>
              <c:numCache>
                <c:formatCode>0.0%</c:formatCode>
                <c:ptCount val="258"/>
                <c:pt idx="0">
                  <c:v>-6.9720016391802808E-2</c:v>
                </c:pt>
                <c:pt idx="1">
                  <c:v>-0.1008160407342753</c:v>
                </c:pt>
                <c:pt idx="2">
                  <c:v>-0.11024455408165579</c:v>
                </c:pt>
                <c:pt idx="3">
                  <c:v>-0.10730177373504002</c:v>
                </c:pt>
                <c:pt idx="4">
                  <c:v>-0.11818877032438346</c:v>
                </c:pt>
                <c:pt idx="5">
                  <c:v>-0.13169910070955859</c:v>
                </c:pt>
                <c:pt idx="6">
                  <c:v>-0.12798190448225466</c:v>
                </c:pt>
                <c:pt idx="7">
                  <c:v>-0.14865235503096053</c:v>
                </c:pt>
                <c:pt idx="8">
                  <c:v>-0.22027614379612215</c:v>
                </c:pt>
                <c:pt idx="9">
                  <c:v>-0.22256712410982515</c:v>
                </c:pt>
                <c:pt idx="10">
                  <c:v>-0.23295720384239349</c:v>
                </c:pt>
                <c:pt idx="11">
                  <c:v>-0.21903385165418454</c:v>
                </c:pt>
                <c:pt idx="12">
                  <c:v>-0.19809235554723781</c:v>
                </c:pt>
                <c:pt idx="13">
                  <c:v>-0.19569489304994014</c:v>
                </c:pt>
                <c:pt idx="14">
                  <c:v>-0.18927046797306324</c:v>
                </c:pt>
                <c:pt idx="15">
                  <c:v>-0.18597597374730168</c:v>
                </c:pt>
                <c:pt idx="16">
                  <c:v>-0.16979713530658813</c:v>
                </c:pt>
                <c:pt idx="17">
                  <c:v>-0.18162633788410221</c:v>
                </c:pt>
                <c:pt idx="18">
                  <c:v>-0.18982223928805375</c:v>
                </c:pt>
                <c:pt idx="19">
                  <c:v>-0.19795683276811737</c:v>
                </c:pt>
                <c:pt idx="20">
                  <c:v>-0.18052602198695766</c:v>
                </c:pt>
                <c:pt idx="21">
                  <c:v>-0.16532811032844918</c:v>
                </c:pt>
                <c:pt idx="22">
                  <c:v>-0.16814827482728911</c:v>
                </c:pt>
                <c:pt idx="23">
                  <c:v>-0.17786719412992757</c:v>
                </c:pt>
                <c:pt idx="24">
                  <c:v>-0.19593689801265524</c:v>
                </c:pt>
                <c:pt idx="25">
                  <c:v>-0.20482009351071762</c:v>
                </c:pt>
                <c:pt idx="26">
                  <c:v>-0.18341394787535781</c:v>
                </c:pt>
                <c:pt idx="27">
                  <c:v>-0.16716412131224767</c:v>
                </c:pt>
                <c:pt idx="28">
                  <c:v>-0.17118140369331847</c:v>
                </c:pt>
                <c:pt idx="29">
                  <c:v>-0.16205297649970485</c:v>
                </c:pt>
                <c:pt idx="30">
                  <c:v>-0.15120470070439573</c:v>
                </c:pt>
                <c:pt idx="31">
                  <c:v>-0.12208021012484238</c:v>
                </c:pt>
                <c:pt idx="32">
                  <c:v>-0.11613011477488699</c:v>
                </c:pt>
                <c:pt idx="33">
                  <c:v>-0.12959849763319153</c:v>
                </c:pt>
                <c:pt idx="34">
                  <c:v>-0.10813427080678006</c:v>
                </c:pt>
                <c:pt idx="35">
                  <c:v>-0.11046719864735355</c:v>
                </c:pt>
                <c:pt idx="36">
                  <c:v>-0.10125487639999875</c:v>
                </c:pt>
                <c:pt idx="37">
                  <c:v>-0.11763054554372065</c:v>
                </c:pt>
                <c:pt idx="38">
                  <c:v>-0.13180558289315325</c:v>
                </c:pt>
                <c:pt idx="39">
                  <c:v>-0.14076299324644825</c:v>
                </c:pt>
                <c:pt idx="40">
                  <c:v>-0.15572212667507768</c:v>
                </c:pt>
                <c:pt idx="41">
                  <c:v>-0.1628628864415913</c:v>
                </c:pt>
                <c:pt idx="42">
                  <c:v>-0.16920986993039944</c:v>
                </c:pt>
                <c:pt idx="43">
                  <c:v>-0.17389185927572759</c:v>
                </c:pt>
                <c:pt idx="44">
                  <c:v>-0.15608674748556839</c:v>
                </c:pt>
                <c:pt idx="45">
                  <c:v>-0.1611591715040771</c:v>
                </c:pt>
                <c:pt idx="46">
                  <c:v>-0.16909693428113237</c:v>
                </c:pt>
                <c:pt idx="47">
                  <c:v>-0.14157290318833471</c:v>
                </c:pt>
                <c:pt idx="48">
                  <c:v>-0.12283849234134958</c:v>
                </c:pt>
                <c:pt idx="49">
                  <c:v>-0.11751115642878129</c:v>
                </c:pt>
                <c:pt idx="50">
                  <c:v>-0.11097379570263721</c:v>
                </c:pt>
                <c:pt idx="51">
                  <c:v>-0.10693392619171316</c:v>
                </c:pt>
                <c:pt idx="52">
                  <c:v>-0.11203539080574743</c:v>
                </c:pt>
                <c:pt idx="53">
                  <c:v>-0.1082827005172452</c:v>
                </c:pt>
                <c:pt idx="54">
                  <c:v>-0.101851821974696</c:v>
                </c:pt>
                <c:pt idx="55">
                  <c:v>-9.4646527551458415E-2</c:v>
                </c:pt>
                <c:pt idx="56">
                  <c:v>-0.10511082213925937</c:v>
                </c:pt>
                <c:pt idx="57">
                  <c:v>-0.11118998680266279</c:v>
                </c:pt>
                <c:pt idx="58">
                  <c:v>-0.10892482035164941</c:v>
                </c:pt>
                <c:pt idx="59">
                  <c:v>-0.11303245125213368</c:v>
                </c:pt>
                <c:pt idx="60">
                  <c:v>-0.10026749615212116</c:v>
                </c:pt>
                <c:pt idx="61">
                  <c:v>-9.8502473290718928E-2</c:v>
                </c:pt>
                <c:pt idx="62">
                  <c:v>-9.5024055293293941E-2</c:v>
                </c:pt>
                <c:pt idx="63">
                  <c:v>-0.1021970823881696</c:v>
                </c:pt>
                <c:pt idx="64">
                  <c:v>-0.10723078561264365</c:v>
                </c:pt>
                <c:pt idx="65">
                  <c:v>-9.1936071969049182E-2</c:v>
                </c:pt>
                <c:pt idx="66">
                  <c:v>-7.794173165844398E-2</c:v>
                </c:pt>
                <c:pt idx="67">
                  <c:v>-7.7619058374823746E-2</c:v>
                </c:pt>
                <c:pt idx="68">
                  <c:v>-8.6947543004281869E-2</c:v>
                </c:pt>
                <c:pt idx="69">
                  <c:v>-8.6799113293816621E-2</c:v>
                </c:pt>
                <c:pt idx="70">
                  <c:v>-7.3295236374313899E-2</c:v>
                </c:pt>
                <c:pt idx="71">
                  <c:v>-9.0103287718086844E-2</c:v>
                </c:pt>
                <c:pt idx="72">
                  <c:v>-0.10220998931951442</c:v>
                </c:pt>
                <c:pt idx="73">
                  <c:v>-0.10977345108757042</c:v>
                </c:pt>
                <c:pt idx="74">
                  <c:v>-0.11209024526396294</c:v>
                </c:pt>
                <c:pt idx="75">
                  <c:v>-0.10489140430639765</c:v>
                </c:pt>
                <c:pt idx="76">
                  <c:v>-0.11451997508962264</c:v>
                </c:pt>
                <c:pt idx="77">
                  <c:v>-0.13556149991449173</c:v>
                </c:pt>
                <c:pt idx="78">
                  <c:v>-0.15620936333334412</c:v>
                </c:pt>
                <c:pt idx="79">
                  <c:v>-0.13909799910296827</c:v>
                </c:pt>
                <c:pt idx="80">
                  <c:v>-0.13801704360284084</c:v>
                </c:pt>
                <c:pt idx="81">
                  <c:v>-0.12775925991655668</c:v>
                </c:pt>
                <c:pt idx="82">
                  <c:v>-0.15294713643594449</c:v>
                </c:pt>
                <c:pt idx="83">
                  <c:v>-0.15335693150614205</c:v>
                </c:pt>
                <c:pt idx="84">
                  <c:v>-0.15976844965167425</c:v>
                </c:pt>
                <c:pt idx="85">
                  <c:v>-0.18461429249042471</c:v>
                </c:pt>
                <c:pt idx="86">
                  <c:v>-0.17814469315384096</c:v>
                </c:pt>
                <c:pt idx="87">
                  <c:v>-0.14492870533798419</c:v>
                </c:pt>
                <c:pt idx="88">
                  <c:v>-0.12607813210889574</c:v>
                </c:pt>
                <c:pt idx="89">
                  <c:v>-0.12823681637631446</c:v>
                </c:pt>
                <c:pt idx="90">
                  <c:v>-0.11794676536166837</c:v>
                </c:pt>
                <c:pt idx="91">
                  <c:v>-0.10838595596800371</c:v>
                </c:pt>
                <c:pt idx="92">
                  <c:v>-0.1408565684986981</c:v>
                </c:pt>
                <c:pt idx="93">
                  <c:v>-0.12013126349177672</c:v>
                </c:pt>
                <c:pt idx="94">
                  <c:v>-0.10542058849153468</c:v>
                </c:pt>
                <c:pt idx="95">
                  <c:v>-0.10532055977361243</c:v>
                </c:pt>
                <c:pt idx="96">
                  <c:v>-0.10360716463758957</c:v>
                </c:pt>
                <c:pt idx="97">
                  <c:v>-8.8083352962624706E-2</c:v>
                </c:pt>
                <c:pt idx="98">
                  <c:v>-8.4801765668207962E-2</c:v>
                </c:pt>
                <c:pt idx="99">
                  <c:v>-7.4685958226716753E-2</c:v>
                </c:pt>
                <c:pt idx="100">
                  <c:v>-7.012981146200048E-2</c:v>
                </c:pt>
                <c:pt idx="101">
                  <c:v>-8.0723175363249466E-2</c:v>
                </c:pt>
                <c:pt idx="102">
                  <c:v>-8.1658927885747912E-2</c:v>
                </c:pt>
                <c:pt idx="103">
                  <c:v>-8.0619919912490956E-2</c:v>
                </c:pt>
                <c:pt idx="104">
                  <c:v>-7.2762825456340718E-2</c:v>
                </c:pt>
                <c:pt idx="105">
                  <c:v>-8.5592315213077419E-2</c:v>
                </c:pt>
                <c:pt idx="106">
                  <c:v>-8.6550654865429122E-2</c:v>
                </c:pt>
                <c:pt idx="107">
                  <c:v>-6.4595964647915061E-2</c:v>
                </c:pt>
                <c:pt idx="108">
                  <c:v>-5.2495716512160007E-2</c:v>
                </c:pt>
                <c:pt idx="109">
                  <c:v>-4.9607790623759751E-2</c:v>
                </c:pt>
                <c:pt idx="110">
                  <c:v>-4.9304477737156849E-2</c:v>
                </c:pt>
                <c:pt idx="111">
                  <c:v>-6.1553155583377261E-2</c:v>
                </c:pt>
                <c:pt idx="112">
                  <c:v>-3.4632523530949144E-2</c:v>
                </c:pt>
                <c:pt idx="113">
                  <c:v>-1.9105485123148247E-2</c:v>
                </c:pt>
                <c:pt idx="114">
                  <c:v>-1.560447999586978E-2</c:v>
                </c:pt>
                <c:pt idx="115">
                  <c:v>-2.3367999199770284E-2</c:v>
                </c:pt>
                <c:pt idx="116">
                  <c:v>-2.3535789307252752E-2</c:v>
                </c:pt>
                <c:pt idx="117">
                  <c:v>-3.0744310463326596E-2</c:v>
                </c:pt>
                <c:pt idx="118">
                  <c:v>-3.9569424770337314E-2</c:v>
                </c:pt>
                <c:pt idx="119">
                  <c:v>-4.7723378647418158E-2</c:v>
                </c:pt>
                <c:pt idx="120">
                  <c:v>-4.913668762967438E-2</c:v>
                </c:pt>
                <c:pt idx="121">
                  <c:v>-6.0517374342956565E-2</c:v>
                </c:pt>
                <c:pt idx="122">
                  <c:v>-3.990500498530225E-2</c:v>
                </c:pt>
                <c:pt idx="123">
                  <c:v>-3.3312789800942877E-2</c:v>
                </c:pt>
                <c:pt idx="124">
                  <c:v>-3.8227103910477567E-2</c:v>
                </c:pt>
                <c:pt idx="125">
                  <c:v>-1.4620326480828338E-2</c:v>
                </c:pt>
                <c:pt idx="126">
                  <c:v>1.1009612437119065E-2</c:v>
                </c:pt>
                <c:pt idx="127">
                  <c:v>1.6540232518368114E-2</c:v>
                </c:pt>
                <c:pt idx="128">
                  <c:v>1.0622404496774873E-2</c:v>
                </c:pt>
                <c:pt idx="129">
                  <c:v>3.2515786790401124E-2</c:v>
                </c:pt>
                <c:pt idx="130">
                  <c:v>3.7365566243211745E-2</c:v>
                </c:pt>
                <c:pt idx="131">
                  <c:v>2.7904785567469448E-2</c:v>
                </c:pt>
                <c:pt idx="132">
                  <c:v>1.6633807770617848E-2</c:v>
                </c:pt>
                <c:pt idx="133">
                  <c:v>1.68596790691522E-2</c:v>
                </c:pt>
                <c:pt idx="134">
                  <c:v>1.5840031492912354E-2</c:v>
                </c:pt>
                <c:pt idx="135">
                  <c:v>3.9624279228551718E-3</c:v>
                </c:pt>
                <c:pt idx="136">
                  <c:v>2.8072575674951139E-3</c:v>
                </c:pt>
                <c:pt idx="137">
                  <c:v>4.9175408423707268E-3</c:v>
                </c:pt>
                <c:pt idx="138">
                  <c:v>7.3020964083234663E-3</c:v>
                </c:pt>
                <c:pt idx="139">
                  <c:v>-2.3116314038546637E-2</c:v>
                </c:pt>
                <c:pt idx="140">
                  <c:v>4.8530061856468798E-3</c:v>
                </c:pt>
                <c:pt idx="141">
                  <c:v>2.7288479595754866E-2</c:v>
                </c:pt>
                <c:pt idx="142">
                  <c:v>3.7688239526831868E-2</c:v>
                </c:pt>
                <c:pt idx="143">
                  <c:v>2.3419626925149428E-2</c:v>
                </c:pt>
                <c:pt idx="144">
                  <c:v>2.322924968781348E-2</c:v>
                </c:pt>
                <c:pt idx="145">
                  <c:v>2.6404354798635676E-2</c:v>
                </c:pt>
                <c:pt idx="146">
                  <c:v>4.3273714066296431E-2</c:v>
                </c:pt>
                <c:pt idx="147">
                  <c:v>3.009573716324998E-2</c:v>
                </c:pt>
                <c:pt idx="148">
                  <c:v>3.6504028575945924E-2</c:v>
                </c:pt>
                <c:pt idx="149">
                  <c:v>2.8337167767520155E-2</c:v>
                </c:pt>
                <c:pt idx="150">
                  <c:v>1.3652306629967859E-2</c:v>
                </c:pt>
                <c:pt idx="151">
                  <c:v>3.8101261329865688E-2</c:v>
                </c:pt>
                <c:pt idx="152">
                  <c:v>5.9071798032338307E-2</c:v>
                </c:pt>
                <c:pt idx="153">
                  <c:v>7.0639635250120181E-2</c:v>
                </c:pt>
                <c:pt idx="154">
                  <c:v>6.5760815201783673E-2</c:v>
                </c:pt>
                <c:pt idx="155">
                  <c:v>6.4570150785225433E-2</c:v>
                </c:pt>
                <c:pt idx="156">
                  <c:v>9.5959807815792164E-2</c:v>
                </c:pt>
                <c:pt idx="157">
                  <c:v>0.11089635411456822</c:v>
                </c:pt>
                <c:pt idx="158">
                  <c:v>0.11149329968926547</c:v>
                </c:pt>
                <c:pt idx="159">
                  <c:v>0.1062466320976021</c:v>
                </c:pt>
                <c:pt idx="160">
                  <c:v>0.11905998819015773</c:v>
                </c:pt>
                <c:pt idx="161">
                  <c:v>0.12996634517651828</c:v>
                </c:pt>
                <c:pt idx="162">
                  <c:v>0.12492296175353568</c:v>
                </c:pt>
                <c:pt idx="163">
                  <c:v>0.11990861892607874</c:v>
                </c:pt>
                <c:pt idx="164">
                  <c:v>0.11771766733029798</c:v>
                </c:pt>
                <c:pt idx="165">
                  <c:v>0.11551703553600867</c:v>
                </c:pt>
                <c:pt idx="166">
                  <c:v>0.11315184036707304</c:v>
                </c:pt>
                <c:pt idx="167">
                  <c:v>0.10758895295746185</c:v>
                </c:pt>
                <c:pt idx="168">
                  <c:v>0.1059981736692146</c:v>
                </c:pt>
                <c:pt idx="169">
                  <c:v>0.10872153618296876</c:v>
                </c:pt>
                <c:pt idx="170">
                  <c:v>0.1105672273652758</c:v>
                </c:pt>
                <c:pt idx="171">
                  <c:v>0.11090926104591303</c:v>
                </c:pt>
                <c:pt idx="172">
                  <c:v>0.1196214397036568</c:v>
                </c:pt>
                <c:pt idx="173">
                  <c:v>0.12228349429352292</c:v>
                </c:pt>
                <c:pt idx="174">
                  <c:v>0.1183372000348486</c:v>
                </c:pt>
                <c:pt idx="175">
                  <c:v>0.11314861363423678</c:v>
                </c:pt>
                <c:pt idx="176">
                  <c:v>0.10991865406519929</c:v>
                </c:pt>
                <c:pt idx="177">
                  <c:v>0.10642410240359323</c:v>
                </c:pt>
                <c:pt idx="178">
                  <c:v>0.10980894514876849</c:v>
                </c:pt>
                <c:pt idx="179">
                  <c:v>0.12263520817266893</c:v>
                </c:pt>
                <c:pt idx="180">
                  <c:v>0.11996024665145799</c:v>
                </c:pt>
                <c:pt idx="181">
                  <c:v>0.11510078700013882</c:v>
                </c:pt>
                <c:pt idx="182">
                  <c:v>0.11453610875380349</c:v>
                </c:pt>
                <c:pt idx="183">
                  <c:v>0.11739822077951412</c:v>
                </c:pt>
                <c:pt idx="184">
                  <c:v>0.12038294865300037</c:v>
                </c:pt>
                <c:pt idx="185">
                  <c:v>0.11523630977925903</c:v>
                </c:pt>
                <c:pt idx="186">
                  <c:v>0.10984443920996667</c:v>
                </c:pt>
                <c:pt idx="187">
                  <c:v>0.10970891643084624</c:v>
                </c:pt>
                <c:pt idx="188">
                  <c:v>0.10169048533288594</c:v>
                </c:pt>
                <c:pt idx="189">
                  <c:v>0.10269722597778075</c:v>
                </c:pt>
                <c:pt idx="190">
                  <c:v>9.5595187005301341E-2</c:v>
                </c:pt>
                <c:pt idx="191">
                  <c:v>9.9531801065467107E-2</c:v>
                </c:pt>
                <c:pt idx="192">
                  <c:v>9.5666175127697928E-2</c:v>
                </c:pt>
                <c:pt idx="193">
                  <c:v>8.7825214335728541E-2</c:v>
                </c:pt>
                <c:pt idx="194">
                  <c:v>8.5243828066767557E-2</c:v>
                </c:pt>
                <c:pt idx="195">
                  <c:v>7.5318397862612185E-2</c:v>
                </c:pt>
                <c:pt idx="196">
                  <c:v>6.8942373778278165E-2</c:v>
                </c:pt>
                <c:pt idx="197">
                  <c:v>6.6141569676455569E-2</c:v>
                </c:pt>
                <c:pt idx="198">
                  <c:v>6.0155980265302E-2</c:v>
                </c:pt>
                <c:pt idx="199">
                  <c:v>5.8894327726347173E-2</c:v>
                </c:pt>
                <c:pt idx="200">
                  <c:v>5.626776719767923E-2</c:v>
                </c:pt>
                <c:pt idx="201">
                  <c:v>6.052705454146512E-2</c:v>
                </c:pt>
                <c:pt idx="202">
                  <c:v>5.4205884915346614E-2</c:v>
                </c:pt>
                <c:pt idx="203">
                  <c:v>5.3518590821235668E-2</c:v>
                </c:pt>
                <c:pt idx="204">
                  <c:v>6.3627944797054692E-2</c:v>
                </c:pt>
                <c:pt idx="205">
                  <c:v>6.484442307630256E-2</c:v>
                </c:pt>
                <c:pt idx="206">
                  <c:v>6.38538160955886E-2</c:v>
                </c:pt>
                <c:pt idx="207">
                  <c:v>7.1494719451713484E-2</c:v>
                </c:pt>
                <c:pt idx="208">
                  <c:v>7.5340984992465554E-2</c:v>
                </c:pt>
                <c:pt idx="209">
                  <c:v>7.1375330336774123E-2</c:v>
                </c:pt>
                <c:pt idx="210">
                  <c:v>6.988135303361287E-2</c:v>
                </c:pt>
                <c:pt idx="211">
                  <c:v>6.8235719287150109E-2</c:v>
                </c:pt>
                <c:pt idx="212">
                  <c:v>6.510901516887091E-2</c:v>
                </c:pt>
                <c:pt idx="213">
                  <c:v>6.3773147774683681E-2</c:v>
                </c:pt>
                <c:pt idx="214">
                  <c:v>5.4063908670553662E-2</c:v>
                </c:pt>
                <c:pt idx="215">
                  <c:v>5.088235009405917E-2</c:v>
                </c:pt>
                <c:pt idx="216">
                  <c:v>4.128281990636018E-2</c:v>
                </c:pt>
                <c:pt idx="217">
                  <c:v>3.5455340404180413E-2</c:v>
                </c:pt>
                <c:pt idx="218">
                  <c:v>3.6804114729712678E-2</c:v>
                </c:pt>
                <c:pt idx="219">
                  <c:v>1.3936259119553762E-2</c:v>
                </c:pt>
                <c:pt idx="220">
                  <c:v>1.303277392541724E-2</c:v>
                </c:pt>
                <c:pt idx="221">
                  <c:v>3.4971330478750229E-2</c:v>
                </c:pt>
                <c:pt idx="222">
                  <c:v>4.6932829102548812E-2</c:v>
                </c:pt>
                <c:pt idx="223">
                  <c:v>4.6261668672618939E-2</c:v>
                </c:pt>
                <c:pt idx="224">
                  <c:v>5.3731555188424984E-2</c:v>
                </c:pt>
                <c:pt idx="225">
                  <c:v>5.1314732294110099E-2</c:v>
                </c:pt>
                <c:pt idx="226">
                  <c:v>5.0172468870094855E-2</c:v>
                </c:pt>
                <c:pt idx="227">
                  <c:v>4.8204161840012194E-2</c:v>
                </c:pt>
                <c:pt idx="228">
                  <c:v>4.6229401344256793E-2</c:v>
                </c:pt>
                <c:pt idx="229">
                  <c:v>4.6045477572593363E-2</c:v>
                </c:pt>
                <c:pt idx="230">
                  <c:v>5.0811361971662805E-2</c:v>
                </c:pt>
                <c:pt idx="231">
                  <c:v>4.4945161675448819E-2</c:v>
                </c:pt>
                <c:pt idx="232">
                  <c:v>4.1198924852619001E-2</c:v>
                </c:pt>
                <c:pt idx="233">
                  <c:v>4.1056948607826049E-2</c:v>
                </c:pt>
                <c:pt idx="234">
                  <c:v>4.2199212031841293E-2</c:v>
                </c:pt>
                <c:pt idx="235">
                  <c:v>3.7133241479005319E-2</c:v>
                </c:pt>
                <c:pt idx="236">
                  <c:v>3.128962831264448E-2</c:v>
                </c:pt>
                <c:pt idx="237">
                  <c:v>2.5007179480560637E-2</c:v>
                </c:pt>
                <c:pt idx="238">
                  <c:v>2.0683357480050679E-2</c:v>
                </c:pt>
                <c:pt idx="239">
                  <c:v>1.8918334618648558E-2</c:v>
                </c:pt>
                <c:pt idx="240">
                  <c:v>2.0425218853154625E-2</c:v>
                </c:pt>
                <c:pt idx="241">
                  <c:v>2.4726453723810993E-2</c:v>
                </c:pt>
                <c:pt idx="242">
                  <c:v>2.3568056635614676E-2</c:v>
                </c:pt>
                <c:pt idx="243">
                  <c:v>2.1703005056290303E-2</c:v>
                </c:pt>
                <c:pt idx="244">
                  <c:v>2.5729967635869544E-2</c:v>
                </c:pt>
                <c:pt idx="245">
                  <c:v>2.7788623185366124E-2</c:v>
                </c:pt>
                <c:pt idx="246">
                  <c:v>2.5923571606041529E-2</c:v>
                </c:pt>
                <c:pt idx="247">
                  <c:v>2.7675687536099058E-2</c:v>
                </c:pt>
                <c:pt idx="248">
                  <c:v>2.7785396452529865E-2</c:v>
                </c:pt>
                <c:pt idx="249">
                  <c:v>2.6504383516557928E-2</c:v>
                </c:pt>
                <c:pt idx="250">
                  <c:v>2.1164140672644605E-2</c:v>
                </c:pt>
                <c:pt idx="251">
                  <c:v>1.8211680127520502E-2</c:v>
                </c:pt>
                <c:pt idx="252">
                  <c:v>1.9189380176889426E-2</c:v>
                </c:pt>
                <c:pt idx="253">
                  <c:v>1.2022806547686171E-2</c:v>
                </c:pt>
                <c:pt idx="254">
                  <c:v>1.1926004562600179E-2</c:v>
                </c:pt>
                <c:pt idx="255">
                  <c:v>1.0041592586258696E-2</c:v>
                </c:pt>
                <c:pt idx="256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B67-46E8-8669-77BCC9B07C1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RENI</c:v>
                </c:pt>
              </c:strCache>
            </c:strRef>
          </c:tx>
          <c:spPr>
            <a:ln w="28575" cap="rnd">
              <a:solidFill>
                <a:schemeClr val="bg2"/>
              </a:solidFill>
              <a:round/>
            </a:ln>
            <a:effectLst/>
          </c:spPr>
          <c:marker>
            <c:symbol val="none"/>
          </c:marker>
          <c:cat>
            <c:numRef>
              <c:f>Sheet1!$A$2:$A$259</c:f>
              <c:numCache>
                <c:formatCode>m/d/yyyy</c:formatCode>
                <c:ptCount val="258"/>
                <c:pt idx="0">
                  <c:v>45656</c:v>
                </c:pt>
                <c:pt idx="1">
                  <c:v>45654</c:v>
                </c:pt>
                <c:pt idx="2">
                  <c:v>45653</c:v>
                </c:pt>
                <c:pt idx="3">
                  <c:v>45652</c:v>
                </c:pt>
                <c:pt idx="4">
                  <c:v>45651</c:v>
                </c:pt>
                <c:pt idx="5">
                  <c:v>45650</c:v>
                </c:pt>
                <c:pt idx="6">
                  <c:v>45649</c:v>
                </c:pt>
                <c:pt idx="7">
                  <c:v>45646</c:v>
                </c:pt>
                <c:pt idx="8">
                  <c:v>45645</c:v>
                </c:pt>
                <c:pt idx="9">
                  <c:v>45644</c:v>
                </c:pt>
                <c:pt idx="10">
                  <c:v>45643</c:v>
                </c:pt>
                <c:pt idx="11">
                  <c:v>45642</c:v>
                </c:pt>
                <c:pt idx="12">
                  <c:v>45639</c:v>
                </c:pt>
                <c:pt idx="13">
                  <c:v>45638</c:v>
                </c:pt>
                <c:pt idx="14">
                  <c:v>45637</c:v>
                </c:pt>
                <c:pt idx="15">
                  <c:v>45636</c:v>
                </c:pt>
                <c:pt idx="16">
                  <c:v>45635</c:v>
                </c:pt>
                <c:pt idx="17">
                  <c:v>45632</c:v>
                </c:pt>
                <c:pt idx="18">
                  <c:v>45631</c:v>
                </c:pt>
                <c:pt idx="19">
                  <c:v>45630</c:v>
                </c:pt>
                <c:pt idx="20">
                  <c:v>45629</c:v>
                </c:pt>
                <c:pt idx="21">
                  <c:v>45628</c:v>
                </c:pt>
                <c:pt idx="22">
                  <c:v>45625</c:v>
                </c:pt>
                <c:pt idx="23">
                  <c:v>45624</c:v>
                </c:pt>
                <c:pt idx="24">
                  <c:v>45623</c:v>
                </c:pt>
                <c:pt idx="25">
                  <c:v>45622</c:v>
                </c:pt>
                <c:pt idx="26">
                  <c:v>45621</c:v>
                </c:pt>
                <c:pt idx="27">
                  <c:v>45618</c:v>
                </c:pt>
                <c:pt idx="28">
                  <c:v>45617</c:v>
                </c:pt>
                <c:pt idx="29">
                  <c:v>45616</c:v>
                </c:pt>
                <c:pt idx="30">
                  <c:v>45615</c:v>
                </c:pt>
                <c:pt idx="31">
                  <c:v>45614</c:v>
                </c:pt>
                <c:pt idx="32">
                  <c:v>45611</c:v>
                </c:pt>
                <c:pt idx="33">
                  <c:v>45610</c:v>
                </c:pt>
                <c:pt idx="34">
                  <c:v>45609</c:v>
                </c:pt>
                <c:pt idx="35">
                  <c:v>45608</c:v>
                </c:pt>
                <c:pt idx="36">
                  <c:v>45607</c:v>
                </c:pt>
                <c:pt idx="37">
                  <c:v>45604</c:v>
                </c:pt>
                <c:pt idx="38">
                  <c:v>45603</c:v>
                </c:pt>
                <c:pt idx="39">
                  <c:v>45602</c:v>
                </c:pt>
                <c:pt idx="40">
                  <c:v>45601</c:v>
                </c:pt>
                <c:pt idx="41">
                  <c:v>45598</c:v>
                </c:pt>
                <c:pt idx="42">
                  <c:v>45597</c:v>
                </c:pt>
                <c:pt idx="43">
                  <c:v>45596</c:v>
                </c:pt>
                <c:pt idx="44">
                  <c:v>45595</c:v>
                </c:pt>
                <c:pt idx="45">
                  <c:v>45594</c:v>
                </c:pt>
                <c:pt idx="46">
                  <c:v>45593</c:v>
                </c:pt>
                <c:pt idx="47">
                  <c:v>45590</c:v>
                </c:pt>
                <c:pt idx="48">
                  <c:v>45589</c:v>
                </c:pt>
                <c:pt idx="49">
                  <c:v>45588</c:v>
                </c:pt>
                <c:pt idx="50">
                  <c:v>45587</c:v>
                </c:pt>
                <c:pt idx="51">
                  <c:v>45586</c:v>
                </c:pt>
                <c:pt idx="52">
                  <c:v>45583</c:v>
                </c:pt>
                <c:pt idx="53">
                  <c:v>45582</c:v>
                </c:pt>
                <c:pt idx="54">
                  <c:v>45581</c:v>
                </c:pt>
                <c:pt idx="55">
                  <c:v>45580</c:v>
                </c:pt>
                <c:pt idx="56">
                  <c:v>45579</c:v>
                </c:pt>
                <c:pt idx="57">
                  <c:v>45576</c:v>
                </c:pt>
                <c:pt idx="58">
                  <c:v>45575</c:v>
                </c:pt>
                <c:pt idx="59">
                  <c:v>45574</c:v>
                </c:pt>
                <c:pt idx="60">
                  <c:v>45573</c:v>
                </c:pt>
                <c:pt idx="61">
                  <c:v>45572</c:v>
                </c:pt>
                <c:pt idx="62">
                  <c:v>45569</c:v>
                </c:pt>
                <c:pt idx="63">
                  <c:v>45568</c:v>
                </c:pt>
                <c:pt idx="64">
                  <c:v>45567</c:v>
                </c:pt>
                <c:pt idx="65">
                  <c:v>45566</c:v>
                </c:pt>
                <c:pt idx="66">
                  <c:v>45565</c:v>
                </c:pt>
                <c:pt idx="67">
                  <c:v>45562</c:v>
                </c:pt>
                <c:pt idx="68">
                  <c:v>45561</c:v>
                </c:pt>
                <c:pt idx="69">
                  <c:v>45560</c:v>
                </c:pt>
                <c:pt idx="70">
                  <c:v>45559</c:v>
                </c:pt>
                <c:pt idx="71">
                  <c:v>45558</c:v>
                </c:pt>
                <c:pt idx="72">
                  <c:v>45555</c:v>
                </c:pt>
                <c:pt idx="73">
                  <c:v>45554</c:v>
                </c:pt>
                <c:pt idx="74">
                  <c:v>45553</c:v>
                </c:pt>
                <c:pt idx="75">
                  <c:v>45552</c:v>
                </c:pt>
                <c:pt idx="76">
                  <c:v>45551</c:v>
                </c:pt>
                <c:pt idx="77">
                  <c:v>45548</c:v>
                </c:pt>
                <c:pt idx="78">
                  <c:v>45547</c:v>
                </c:pt>
                <c:pt idx="79">
                  <c:v>45546</c:v>
                </c:pt>
                <c:pt idx="80">
                  <c:v>45545</c:v>
                </c:pt>
                <c:pt idx="81">
                  <c:v>45544</c:v>
                </c:pt>
                <c:pt idx="82">
                  <c:v>45541</c:v>
                </c:pt>
                <c:pt idx="83">
                  <c:v>45540</c:v>
                </c:pt>
                <c:pt idx="84">
                  <c:v>45539</c:v>
                </c:pt>
                <c:pt idx="85">
                  <c:v>45538</c:v>
                </c:pt>
                <c:pt idx="86">
                  <c:v>45537</c:v>
                </c:pt>
                <c:pt idx="87">
                  <c:v>45534</c:v>
                </c:pt>
                <c:pt idx="88">
                  <c:v>45533</c:v>
                </c:pt>
                <c:pt idx="89">
                  <c:v>45532</c:v>
                </c:pt>
                <c:pt idx="90">
                  <c:v>45531</c:v>
                </c:pt>
                <c:pt idx="91">
                  <c:v>45530</c:v>
                </c:pt>
                <c:pt idx="92">
                  <c:v>45527</c:v>
                </c:pt>
                <c:pt idx="93">
                  <c:v>45526</c:v>
                </c:pt>
                <c:pt idx="94">
                  <c:v>45525</c:v>
                </c:pt>
                <c:pt idx="95">
                  <c:v>45524</c:v>
                </c:pt>
                <c:pt idx="96">
                  <c:v>45523</c:v>
                </c:pt>
                <c:pt idx="97">
                  <c:v>45520</c:v>
                </c:pt>
                <c:pt idx="98">
                  <c:v>45519</c:v>
                </c:pt>
                <c:pt idx="99">
                  <c:v>45518</c:v>
                </c:pt>
                <c:pt idx="100">
                  <c:v>45517</c:v>
                </c:pt>
                <c:pt idx="101">
                  <c:v>45516</c:v>
                </c:pt>
                <c:pt idx="102">
                  <c:v>45513</c:v>
                </c:pt>
                <c:pt idx="103">
                  <c:v>45512</c:v>
                </c:pt>
                <c:pt idx="104">
                  <c:v>45511</c:v>
                </c:pt>
                <c:pt idx="105">
                  <c:v>45510</c:v>
                </c:pt>
                <c:pt idx="106">
                  <c:v>45509</c:v>
                </c:pt>
                <c:pt idx="107">
                  <c:v>45506</c:v>
                </c:pt>
                <c:pt idx="108">
                  <c:v>45505</c:v>
                </c:pt>
                <c:pt idx="109">
                  <c:v>45504</c:v>
                </c:pt>
                <c:pt idx="110">
                  <c:v>45503</c:v>
                </c:pt>
                <c:pt idx="111">
                  <c:v>45502</c:v>
                </c:pt>
                <c:pt idx="112">
                  <c:v>45499</c:v>
                </c:pt>
                <c:pt idx="113">
                  <c:v>45498</c:v>
                </c:pt>
                <c:pt idx="114">
                  <c:v>45497</c:v>
                </c:pt>
                <c:pt idx="115">
                  <c:v>45496</c:v>
                </c:pt>
                <c:pt idx="116">
                  <c:v>45495</c:v>
                </c:pt>
                <c:pt idx="117">
                  <c:v>45492</c:v>
                </c:pt>
                <c:pt idx="118">
                  <c:v>45491</c:v>
                </c:pt>
                <c:pt idx="119">
                  <c:v>45490</c:v>
                </c:pt>
                <c:pt idx="120">
                  <c:v>45489</c:v>
                </c:pt>
                <c:pt idx="121">
                  <c:v>45488</c:v>
                </c:pt>
                <c:pt idx="122">
                  <c:v>45485</c:v>
                </c:pt>
                <c:pt idx="123">
                  <c:v>45484</c:v>
                </c:pt>
                <c:pt idx="124">
                  <c:v>45483</c:v>
                </c:pt>
                <c:pt idx="125">
                  <c:v>45482</c:v>
                </c:pt>
                <c:pt idx="126">
                  <c:v>45481</c:v>
                </c:pt>
                <c:pt idx="127">
                  <c:v>45478</c:v>
                </c:pt>
                <c:pt idx="128">
                  <c:v>45477</c:v>
                </c:pt>
                <c:pt idx="129">
                  <c:v>45476</c:v>
                </c:pt>
                <c:pt idx="130">
                  <c:v>45475</c:v>
                </c:pt>
                <c:pt idx="131">
                  <c:v>45474</c:v>
                </c:pt>
                <c:pt idx="132">
                  <c:v>45471</c:v>
                </c:pt>
                <c:pt idx="133">
                  <c:v>45470</c:v>
                </c:pt>
                <c:pt idx="134">
                  <c:v>45469</c:v>
                </c:pt>
                <c:pt idx="135">
                  <c:v>45468</c:v>
                </c:pt>
                <c:pt idx="136">
                  <c:v>45467</c:v>
                </c:pt>
                <c:pt idx="137">
                  <c:v>45464</c:v>
                </c:pt>
                <c:pt idx="138">
                  <c:v>45463</c:v>
                </c:pt>
                <c:pt idx="139">
                  <c:v>45462</c:v>
                </c:pt>
                <c:pt idx="140">
                  <c:v>45461</c:v>
                </c:pt>
                <c:pt idx="141">
                  <c:v>45460</c:v>
                </c:pt>
                <c:pt idx="142">
                  <c:v>45457</c:v>
                </c:pt>
                <c:pt idx="143">
                  <c:v>45456</c:v>
                </c:pt>
                <c:pt idx="144">
                  <c:v>45454</c:v>
                </c:pt>
                <c:pt idx="145">
                  <c:v>45453</c:v>
                </c:pt>
                <c:pt idx="146">
                  <c:v>45450</c:v>
                </c:pt>
                <c:pt idx="147">
                  <c:v>45449</c:v>
                </c:pt>
                <c:pt idx="148">
                  <c:v>45448</c:v>
                </c:pt>
                <c:pt idx="149">
                  <c:v>45447</c:v>
                </c:pt>
                <c:pt idx="150">
                  <c:v>45446</c:v>
                </c:pt>
                <c:pt idx="151">
                  <c:v>45443</c:v>
                </c:pt>
                <c:pt idx="152">
                  <c:v>45442</c:v>
                </c:pt>
                <c:pt idx="153">
                  <c:v>45441</c:v>
                </c:pt>
                <c:pt idx="154">
                  <c:v>45440</c:v>
                </c:pt>
                <c:pt idx="155">
                  <c:v>45439</c:v>
                </c:pt>
                <c:pt idx="156">
                  <c:v>45436</c:v>
                </c:pt>
                <c:pt idx="157">
                  <c:v>45435</c:v>
                </c:pt>
                <c:pt idx="158">
                  <c:v>45434</c:v>
                </c:pt>
                <c:pt idx="159">
                  <c:v>45433</c:v>
                </c:pt>
                <c:pt idx="160">
                  <c:v>45432</c:v>
                </c:pt>
                <c:pt idx="161">
                  <c:v>45429</c:v>
                </c:pt>
                <c:pt idx="162">
                  <c:v>45428</c:v>
                </c:pt>
                <c:pt idx="163">
                  <c:v>45427</c:v>
                </c:pt>
                <c:pt idx="164">
                  <c:v>45426</c:v>
                </c:pt>
                <c:pt idx="165">
                  <c:v>45425</c:v>
                </c:pt>
                <c:pt idx="166">
                  <c:v>45422</c:v>
                </c:pt>
                <c:pt idx="167">
                  <c:v>45420</c:v>
                </c:pt>
                <c:pt idx="168">
                  <c:v>45419</c:v>
                </c:pt>
                <c:pt idx="169">
                  <c:v>45418</c:v>
                </c:pt>
                <c:pt idx="170">
                  <c:v>45415</c:v>
                </c:pt>
                <c:pt idx="171">
                  <c:v>45414</c:v>
                </c:pt>
                <c:pt idx="172">
                  <c:v>45412</c:v>
                </c:pt>
                <c:pt idx="173">
                  <c:v>45411</c:v>
                </c:pt>
                <c:pt idx="174">
                  <c:v>45409</c:v>
                </c:pt>
                <c:pt idx="175">
                  <c:v>45408</c:v>
                </c:pt>
                <c:pt idx="176">
                  <c:v>45407</c:v>
                </c:pt>
                <c:pt idx="177">
                  <c:v>45406</c:v>
                </c:pt>
                <c:pt idx="178">
                  <c:v>45405</c:v>
                </c:pt>
                <c:pt idx="179">
                  <c:v>45404</c:v>
                </c:pt>
                <c:pt idx="180">
                  <c:v>45401</c:v>
                </c:pt>
                <c:pt idx="181">
                  <c:v>45400</c:v>
                </c:pt>
                <c:pt idx="182">
                  <c:v>45399</c:v>
                </c:pt>
                <c:pt idx="183">
                  <c:v>45398</c:v>
                </c:pt>
                <c:pt idx="184">
                  <c:v>45397</c:v>
                </c:pt>
                <c:pt idx="185">
                  <c:v>45394</c:v>
                </c:pt>
                <c:pt idx="186">
                  <c:v>45393</c:v>
                </c:pt>
                <c:pt idx="187">
                  <c:v>45392</c:v>
                </c:pt>
                <c:pt idx="188">
                  <c:v>45391</c:v>
                </c:pt>
                <c:pt idx="189">
                  <c:v>45390</c:v>
                </c:pt>
                <c:pt idx="190">
                  <c:v>45387</c:v>
                </c:pt>
                <c:pt idx="191">
                  <c:v>45386</c:v>
                </c:pt>
                <c:pt idx="192">
                  <c:v>45385</c:v>
                </c:pt>
                <c:pt idx="193">
                  <c:v>45384</c:v>
                </c:pt>
                <c:pt idx="194">
                  <c:v>45383</c:v>
                </c:pt>
                <c:pt idx="195">
                  <c:v>45380</c:v>
                </c:pt>
                <c:pt idx="196">
                  <c:v>45379</c:v>
                </c:pt>
                <c:pt idx="197">
                  <c:v>45378</c:v>
                </c:pt>
                <c:pt idx="198">
                  <c:v>45377</c:v>
                </c:pt>
                <c:pt idx="199">
                  <c:v>45376</c:v>
                </c:pt>
                <c:pt idx="200">
                  <c:v>45373</c:v>
                </c:pt>
                <c:pt idx="201">
                  <c:v>45372</c:v>
                </c:pt>
                <c:pt idx="202">
                  <c:v>45371</c:v>
                </c:pt>
                <c:pt idx="203">
                  <c:v>45370</c:v>
                </c:pt>
                <c:pt idx="204">
                  <c:v>45369</c:v>
                </c:pt>
                <c:pt idx="205">
                  <c:v>45366</c:v>
                </c:pt>
                <c:pt idx="206">
                  <c:v>45365</c:v>
                </c:pt>
                <c:pt idx="207">
                  <c:v>45364</c:v>
                </c:pt>
                <c:pt idx="208">
                  <c:v>45363</c:v>
                </c:pt>
                <c:pt idx="209">
                  <c:v>45362</c:v>
                </c:pt>
                <c:pt idx="210">
                  <c:v>45358</c:v>
                </c:pt>
                <c:pt idx="211">
                  <c:v>45357</c:v>
                </c:pt>
                <c:pt idx="212">
                  <c:v>45356</c:v>
                </c:pt>
                <c:pt idx="213">
                  <c:v>45355</c:v>
                </c:pt>
                <c:pt idx="214">
                  <c:v>45352</c:v>
                </c:pt>
                <c:pt idx="215">
                  <c:v>45351</c:v>
                </c:pt>
                <c:pt idx="216">
                  <c:v>45350</c:v>
                </c:pt>
                <c:pt idx="217">
                  <c:v>45349</c:v>
                </c:pt>
                <c:pt idx="218">
                  <c:v>45348</c:v>
                </c:pt>
                <c:pt idx="219">
                  <c:v>45344</c:v>
                </c:pt>
                <c:pt idx="220">
                  <c:v>45343</c:v>
                </c:pt>
                <c:pt idx="221">
                  <c:v>45342</c:v>
                </c:pt>
                <c:pt idx="222">
                  <c:v>45341</c:v>
                </c:pt>
                <c:pt idx="223">
                  <c:v>45338</c:v>
                </c:pt>
                <c:pt idx="224">
                  <c:v>45337</c:v>
                </c:pt>
                <c:pt idx="225">
                  <c:v>45336</c:v>
                </c:pt>
                <c:pt idx="226">
                  <c:v>45335</c:v>
                </c:pt>
                <c:pt idx="227">
                  <c:v>45334</c:v>
                </c:pt>
                <c:pt idx="228">
                  <c:v>45331</c:v>
                </c:pt>
                <c:pt idx="229">
                  <c:v>45330</c:v>
                </c:pt>
                <c:pt idx="230">
                  <c:v>45329</c:v>
                </c:pt>
                <c:pt idx="231">
                  <c:v>45328</c:v>
                </c:pt>
                <c:pt idx="232">
                  <c:v>45327</c:v>
                </c:pt>
                <c:pt idx="233">
                  <c:v>45324</c:v>
                </c:pt>
                <c:pt idx="234">
                  <c:v>45323</c:v>
                </c:pt>
                <c:pt idx="235">
                  <c:v>45322</c:v>
                </c:pt>
                <c:pt idx="236">
                  <c:v>45321</c:v>
                </c:pt>
                <c:pt idx="237">
                  <c:v>45320</c:v>
                </c:pt>
                <c:pt idx="238">
                  <c:v>45317</c:v>
                </c:pt>
                <c:pt idx="239">
                  <c:v>45316</c:v>
                </c:pt>
                <c:pt idx="240">
                  <c:v>45315</c:v>
                </c:pt>
                <c:pt idx="241">
                  <c:v>45314</c:v>
                </c:pt>
                <c:pt idx="242">
                  <c:v>45313</c:v>
                </c:pt>
                <c:pt idx="243">
                  <c:v>45310</c:v>
                </c:pt>
                <c:pt idx="244">
                  <c:v>45309</c:v>
                </c:pt>
                <c:pt idx="245">
                  <c:v>45308</c:v>
                </c:pt>
                <c:pt idx="246">
                  <c:v>45307</c:v>
                </c:pt>
                <c:pt idx="247">
                  <c:v>45306</c:v>
                </c:pt>
                <c:pt idx="248">
                  <c:v>45303</c:v>
                </c:pt>
                <c:pt idx="249">
                  <c:v>45302</c:v>
                </c:pt>
                <c:pt idx="250">
                  <c:v>45301</c:v>
                </c:pt>
                <c:pt idx="251">
                  <c:v>45300</c:v>
                </c:pt>
                <c:pt idx="252">
                  <c:v>45299</c:v>
                </c:pt>
                <c:pt idx="253">
                  <c:v>45296</c:v>
                </c:pt>
                <c:pt idx="254">
                  <c:v>45295</c:v>
                </c:pt>
                <c:pt idx="255">
                  <c:v>45294</c:v>
                </c:pt>
                <c:pt idx="256">
                  <c:v>45289</c:v>
                </c:pt>
              </c:numCache>
            </c:numRef>
          </c:cat>
          <c:val>
            <c:numRef>
              <c:f>Sheet1!$C$2:$C$259</c:f>
              <c:numCache>
                <c:formatCode>0.0%</c:formatCode>
                <c:ptCount val="258"/>
                <c:pt idx="0">
                  <c:v>0.17553191489361697</c:v>
                </c:pt>
                <c:pt idx="1">
                  <c:v>0.14212765957446805</c:v>
                </c:pt>
                <c:pt idx="2">
                  <c:v>0.13808510638297866</c:v>
                </c:pt>
                <c:pt idx="3">
                  <c:v>0.11808510638297864</c:v>
                </c:pt>
                <c:pt idx="4">
                  <c:v>8.7234042553191449E-2</c:v>
                </c:pt>
                <c:pt idx="5">
                  <c:v>7.0000000000000062E-2</c:v>
                </c:pt>
                <c:pt idx="6">
                  <c:v>7.4468085106383031E-2</c:v>
                </c:pt>
                <c:pt idx="7">
                  <c:v>7.5106382978723518E-2</c:v>
                </c:pt>
                <c:pt idx="8">
                  <c:v>2.1276595744668114E-4</c:v>
                </c:pt>
                <c:pt idx="9">
                  <c:v>2.1702127659574577E-2</c:v>
                </c:pt>
                <c:pt idx="10">
                  <c:v>3.5957446808510651E-2</c:v>
                </c:pt>
                <c:pt idx="11">
                  <c:v>4.234042553191486E-2</c:v>
                </c:pt>
                <c:pt idx="12">
                  <c:v>2.8723404255319274E-2</c:v>
                </c:pt>
                <c:pt idx="13">
                  <c:v>4.1489361702127692E-2</c:v>
                </c:pt>
                <c:pt idx="14">
                  <c:v>2.5957446808510642E-2</c:v>
                </c:pt>
                <c:pt idx="15">
                  <c:v>3.4893617021276579E-2</c:v>
                </c:pt>
                <c:pt idx="16">
                  <c:v>4.0000000000000036E-2</c:v>
                </c:pt>
                <c:pt idx="17">
                  <c:v>3.7234042553191404E-2</c:v>
                </c:pt>
                <c:pt idx="18">
                  <c:v>2.8085106382978786E-2</c:v>
                </c:pt>
                <c:pt idx="19">
                  <c:v>2.3404255319148914E-2</c:v>
                </c:pt>
                <c:pt idx="20">
                  <c:v>2.3404255319148914E-2</c:v>
                </c:pt>
                <c:pt idx="21">
                  <c:v>3.4893617021276579E-2</c:v>
                </c:pt>
                <c:pt idx="22">
                  <c:v>5.5319148936170182E-2</c:v>
                </c:pt>
                <c:pt idx="23">
                  <c:v>2.8297872340425467E-2</c:v>
                </c:pt>
                <c:pt idx="24">
                  <c:v>3.6170212765957555E-2</c:v>
                </c:pt>
                <c:pt idx="25">
                  <c:v>1.0638297872340496E-2</c:v>
                </c:pt>
                <c:pt idx="26">
                  <c:v>4.3191489361702251E-2</c:v>
                </c:pt>
                <c:pt idx="27">
                  <c:v>5.8723404255319078E-2</c:v>
                </c:pt>
                <c:pt idx="28">
                  <c:v>7.3404255319148959E-2</c:v>
                </c:pt>
                <c:pt idx="29">
                  <c:v>7.4468085106383031E-2</c:v>
                </c:pt>
                <c:pt idx="30">
                  <c:v>8.085106382978724E-2</c:v>
                </c:pt>
                <c:pt idx="31">
                  <c:v>6.9148936170212671E-2</c:v>
                </c:pt>
                <c:pt idx="32">
                  <c:v>8.3191489361702065E-2</c:v>
                </c:pt>
                <c:pt idx="33">
                  <c:v>6.5744680851063997E-2</c:v>
                </c:pt>
                <c:pt idx="34">
                  <c:v>0.10957446808510629</c:v>
                </c:pt>
                <c:pt idx="35">
                  <c:v>8.1914893617021312E-2</c:v>
                </c:pt>
                <c:pt idx="36">
                  <c:v>8.7872340425531936E-2</c:v>
                </c:pt>
                <c:pt idx="37">
                  <c:v>4.4680851063829907E-2</c:v>
                </c:pt>
                <c:pt idx="38">
                  <c:v>3.7659574468085211E-2</c:v>
                </c:pt>
                <c:pt idx="39">
                  <c:v>1.0638297872340496E-2</c:v>
                </c:pt>
                <c:pt idx="40">
                  <c:v>1.0638297872340496E-2</c:v>
                </c:pt>
                <c:pt idx="41">
                  <c:v>0</c:v>
                </c:pt>
                <c:pt idx="42">
                  <c:v>4.8936170212765528E-3</c:v>
                </c:pt>
                <c:pt idx="43">
                  <c:v>3.1914893617021267E-2</c:v>
                </c:pt>
                <c:pt idx="44">
                  <c:v>3.1489361702127683E-2</c:v>
                </c:pt>
                <c:pt idx="45">
                  <c:v>4.6808510638298717E-3</c:v>
                </c:pt>
                <c:pt idx="46">
                  <c:v>-3.2765957446808547E-2</c:v>
                </c:pt>
                <c:pt idx="47">
                  <c:v>-2.1276595744681437E-3</c:v>
                </c:pt>
                <c:pt idx="48">
                  <c:v>-3.1914893617021045E-3</c:v>
                </c:pt>
                <c:pt idx="49">
                  <c:v>-5.106382978723456E-3</c:v>
                </c:pt>
                <c:pt idx="50">
                  <c:v>1.8297872340425458E-2</c:v>
                </c:pt>
                <c:pt idx="51">
                  <c:v>3.5319148936170164E-2</c:v>
                </c:pt>
                <c:pt idx="52">
                  <c:v>2.3617021276595818E-2</c:v>
                </c:pt>
                <c:pt idx="53">
                  <c:v>2.765957446808498E-2</c:v>
                </c:pt>
                <c:pt idx="54">
                  <c:v>4.042553191489362E-2</c:v>
                </c:pt>
                <c:pt idx="55">
                  <c:v>3.7021276595744723E-2</c:v>
                </c:pt>
                <c:pt idx="56">
                  <c:v>1.936170212765953E-2</c:v>
                </c:pt>
                <c:pt idx="57">
                  <c:v>2.5957446808510642E-2</c:v>
                </c:pt>
                <c:pt idx="58">
                  <c:v>2.297872340425533E-2</c:v>
                </c:pt>
                <c:pt idx="59">
                  <c:v>2.7234042553191617E-2</c:v>
                </c:pt>
                <c:pt idx="60">
                  <c:v>3.9361702127659548E-2</c:v>
                </c:pt>
                <c:pt idx="61">
                  <c:v>3.7446808510638308E-2</c:v>
                </c:pt>
                <c:pt idx="62">
                  <c:v>3.7872340425531892E-2</c:v>
                </c:pt>
                <c:pt idx="63">
                  <c:v>2.5319148936170155E-2</c:v>
                </c:pt>
                <c:pt idx="64">
                  <c:v>4.4680851063829907E-2</c:v>
                </c:pt>
                <c:pt idx="65">
                  <c:v>3.0000000000000027E-2</c:v>
                </c:pt>
                <c:pt idx="66">
                  <c:v>4.2553191489361764E-2</c:v>
                </c:pt>
                <c:pt idx="67">
                  <c:v>4.042553191489362E-2</c:v>
                </c:pt>
                <c:pt idx="68">
                  <c:v>5.5957446808510669E-2</c:v>
                </c:pt>
                <c:pt idx="69">
                  <c:v>1.7659574468084971E-2</c:v>
                </c:pt>
                <c:pt idx="70">
                  <c:v>4.9361702127659557E-2</c:v>
                </c:pt>
                <c:pt idx="71">
                  <c:v>4.7872340425531901E-2</c:v>
                </c:pt>
                <c:pt idx="72">
                  <c:v>3.4255319148936092E-2</c:v>
                </c:pt>
                <c:pt idx="73">
                  <c:v>5.5319148936170404E-3</c:v>
                </c:pt>
                <c:pt idx="74">
                  <c:v>1.2127659574468153E-2</c:v>
                </c:pt>
                <c:pt idx="75">
                  <c:v>1.3617021276595809E-2</c:v>
                </c:pt>
                <c:pt idx="76">
                  <c:v>-4.2553191489369535E-4</c:v>
                </c:pt>
                <c:pt idx="77">
                  <c:v>-4.404255319148942E-2</c:v>
                </c:pt>
                <c:pt idx="78">
                  <c:v>-4.2553191489361653E-2</c:v>
                </c:pt>
                <c:pt idx="79">
                  <c:v>-2.5106382978723363E-2</c:v>
                </c:pt>
                <c:pt idx="80">
                  <c:v>-2.8297872340425467E-2</c:v>
                </c:pt>
                <c:pt idx="81">
                  <c:v>6.1702127659575279E-3</c:v>
                </c:pt>
                <c:pt idx="82">
                  <c:v>-3.6382978723404236E-2</c:v>
                </c:pt>
                <c:pt idx="83">
                  <c:v>-5.2340425531914869E-2</c:v>
                </c:pt>
                <c:pt idx="84">
                  <c:v>-3.9361702127659659E-2</c:v>
                </c:pt>
                <c:pt idx="85">
                  <c:v>-7.6808510638297856E-2</c:v>
                </c:pt>
                <c:pt idx="86">
                  <c:v>-7.7872340425531816E-2</c:v>
                </c:pt>
                <c:pt idx="87">
                  <c:v>-2.5531914893617058E-2</c:v>
                </c:pt>
                <c:pt idx="88">
                  <c:v>1.4680851063829659E-2</c:v>
                </c:pt>
                <c:pt idx="89">
                  <c:v>1.0638297872340496E-2</c:v>
                </c:pt>
                <c:pt idx="90">
                  <c:v>8.5106382978723527E-3</c:v>
                </c:pt>
                <c:pt idx="91">
                  <c:v>2.2340425531914843E-2</c:v>
                </c:pt>
                <c:pt idx="92">
                  <c:v>-2.7659574468085202E-3</c:v>
                </c:pt>
                <c:pt idx="93">
                  <c:v>5.3191489361701372E-3</c:v>
                </c:pt>
                <c:pt idx="94">
                  <c:v>1.8085106382978777E-2</c:v>
                </c:pt>
                <c:pt idx="95">
                  <c:v>2.4042553191489402E-2</c:v>
                </c:pt>
                <c:pt idx="96">
                  <c:v>3.6170212765957999E-3</c:v>
                </c:pt>
                <c:pt idx="97">
                  <c:v>1.5957446808510634E-2</c:v>
                </c:pt>
                <c:pt idx="98">
                  <c:v>5.3191489361701372E-3</c:v>
                </c:pt>
                <c:pt idx="99">
                  <c:v>7.0212765957446965E-3</c:v>
                </c:pt>
                <c:pt idx="100">
                  <c:v>5.3191489361701372E-3</c:v>
                </c:pt>
                <c:pt idx="101">
                  <c:v>-1.3191489361702113E-2</c:v>
                </c:pt>
                <c:pt idx="102">
                  <c:v>-1.1063829787234081E-2</c:v>
                </c:pt>
                <c:pt idx="103">
                  <c:v>-1.4893617021276673E-2</c:v>
                </c:pt>
                <c:pt idx="104">
                  <c:v>6.3829787234048752E-4</c:v>
                </c:pt>
                <c:pt idx="105">
                  <c:v>-5.3191489361702149E-2</c:v>
                </c:pt>
                <c:pt idx="106">
                  <c:v>-8.9787234042553177E-2</c:v>
                </c:pt>
                <c:pt idx="107">
                  <c:v>-6.9148936170212782E-2</c:v>
                </c:pt>
                <c:pt idx="108">
                  <c:v>-4.1914893617021276E-2</c:v>
                </c:pt>
                <c:pt idx="109">
                  <c:v>-5.425531914893611E-2</c:v>
                </c:pt>
                <c:pt idx="110">
                  <c:v>-8.5106382978723416E-2</c:v>
                </c:pt>
                <c:pt idx="111">
                  <c:v>-9.5744680851063801E-2</c:v>
                </c:pt>
                <c:pt idx="112">
                  <c:v>-5.5531914893616974E-2</c:v>
                </c:pt>
                <c:pt idx="113">
                  <c:v>-4.2553191489361653E-2</c:v>
                </c:pt>
                <c:pt idx="114">
                  <c:v>-2.7446808510638299E-2</c:v>
                </c:pt>
                <c:pt idx="115">
                  <c:v>-2.8723404255319163E-2</c:v>
                </c:pt>
                <c:pt idx="116">
                  <c:v>-3.0851063829787306E-2</c:v>
                </c:pt>
                <c:pt idx="117">
                  <c:v>-1.5106382978723465E-2</c:v>
                </c:pt>
                <c:pt idx="118">
                  <c:v>-4.404255319148942E-2</c:v>
                </c:pt>
                <c:pt idx="119">
                  <c:v>-6.4893617021276495E-2</c:v>
                </c:pt>
                <c:pt idx="120">
                  <c:v>-6.8510638297872295E-2</c:v>
                </c:pt>
                <c:pt idx="121">
                  <c:v>-4.2553191489361653E-2</c:v>
                </c:pt>
                <c:pt idx="122">
                  <c:v>-1.9787234042553226E-2</c:v>
                </c:pt>
                <c:pt idx="123">
                  <c:v>-6.1489361702127709E-2</c:v>
                </c:pt>
                <c:pt idx="124">
                  <c:v>-8.5106382978723416E-2</c:v>
                </c:pt>
                <c:pt idx="125">
                  <c:v>-4.404255319148942E-2</c:v>
                </c:pt>
                <c:pt idx="126">
                  <c:v>-1.936170212765953E-2</c:v>
                </c:pt>
                <c:pt idx="127">
                  <c:v>5.7446808510639435E-3</c:v>
                </c:pt>
                <c:pt idx="128">
                  <c:v>3.1489361702127683E-2</c:v>
                </c:pt>
                <c:pt idx="129">
                  <c:v>3.6382978723404236E-2</c:v>
                </c:pt>
                <c:pt idx="130">
                  <c:v>4.3829787234042517E-2</c:v>
                </c:pt>
                <c:pt idx="131">
                  <c:v>3.7234042553191404E-2</c:v>
                </c:pt>
                <c:pt idx="132">
                  <c:v>4.4255319148936101E-2</c:v>
                </c:pt>
                <c:pt idx="133">
                  <c:v>3.2978723404255339E-2</c:v>
                </c:pt>
                <c:pt idx="134">
                  <c:v>5.3191489361702038E-2</c:v>
                </c:pt>
                <c:pt idx="135">
                  <c:v>#N/A</c:v>
                </c:pt>
                <c:pt idx="136">
                  <c:v>4.6170212765957563E-2</c:v>
                </c:pt>
                <c:pt idx="137">
                  <c:v>#N/A</c:v>
                </c:pt>
                <c:pt idx="138">
                  <c:v>#N/A</c:v>
                </c:pt>
                <c:pt idx="139">
                  <c:v>#N/A</c:v>
                </c:pt>
                <c:pt idx="140">
                  <c:v>#N/A</c:v>
                </c:pt>
                <c:pt idx="141">
                  <c:v>#N/A</c:v>
                </c:pt>
                <c:pt idx="142">
                  <c:v>0.1063829787234043</c:v>
                </c:pt>
                <c:pt idx="143">
                  <c:v>7.9361702127659584E-2</c:v>
                </c:pt>
                <c:pt idx="144">
                  <c:v>7.8297872340425512E-2</c:v>
                </c:pt>
                <c:pt idx="145">
                  <c:v>8.5106382978723305E-2</c:v>
                </c:pt>
                <c:pt idx="146">
                  <c:v>0.12425531914893617</c:v>
                </c:pt>
                <c:pt idx="147">
                  <c:v>8.8723404255319105E-2</c:v>
                </c:pt>
                <c:pt idx="148">
                  <c:v>0.10404255319148947</c:v>
                </c:pt>
                <c:pt idx="149">
                  <c:v>8.9148936170212689E-2</c:v>
                </c:pt>
                <c:pt idx="150">
                  <c:v>4.1702127659574595E-2</c:v>
                </c:pt>
                <c:pt idx="151">
                  <c:v>6.7234042553191431E-2</c:v>
                </c:pt>
                <c:pt idx="152">
                  <c:v>0.10574468085106381</c:v>
                </c:pt>
                <c:pt idx="153">
                  <c:v>0.10978723404255319</c:v>
                </c:pt>
                <c:pt idx="154">
                  <c:v>0.10808510638297864</c:v>
                </c:pt>
                <c:pt idx="155">
                  <c:v>0.10659574468085098</c:v>
                </c:pt>
                <c:pt idx="156">
                  <c:v>0.12978723404255321</c:v>
                </c:pt>
                <c:pt idx="157">
                  <c:v>0.15957446808510634</c:v>
                </c:pt>
                <c:pt idx="158">
                  <c:v>0.1782978723404256</c:v>
                </c:pt>
                <c:pt idx="159">
                  <c:v>0.1914893617021276</c:v>
                </c:pt>
                <c:pt idx="160">
                  <c:v>0.20170212765957429</c:v>
                </c:pt>
                <c:pt idx="161">
                  <c:v>0.18212765957446808</c:v>
                </c:pt>
                <c:pt idx="162">
                  <c:v>0.16893617021276586</c:v>
                </c:pt>
                <c:pt idx="163">
                  <c:v>0.14893617021276606</c:v>
                </c:pt>
                <c:pt idx="164">
                  <c:v>0.15212765957446805</c:v>
                </c:pt>
                <c:pt idx="165">
                  <c:v>0.13595744680851074</c:v>
                </c:pt>
                <c:pt idx="166">
                  <c:v>0.1302127659574468</c:v>
                </c:pt>
                <c:pt idx="167">
                  <c:v>0.14319148936170212</c:v>
                </c:pt>
                <c:pt idx="168">
                  <c:v>0.14382978723404261</c:v>
                </c:pt>
                <c:pt idx="169">
                  <c:v>0.13127659574468087</c:v>
                </c:pt>
                <c:pt idx="170">
                  <c:v>0.15957446808510634</c:v>
                </c:pt>
                <c:pt idx="171">
                  <c:v>0.1542553191489362</c:v>
                </c:pt>
                <c:pt idx="172">
                  <c:v>0.14957446808510633</c:v>
                </c:pt>
                <c:pt idx="173">
                  <c:v>0.13872340425531915</c:v>
                </c:pt>
                <c:pt idx="174">
                  <c:v>0.13978723404255322</c:v>
                </c:pt>
                <c:pt idx="175">
                  <c:v>0.12446808510638308</c:v>
                </c:pt>
                <c:pt idx="176">
                  <c:v>0.14212765957446805</c:v>
                </c:pt>
                <c:pt idx="177">
                  <c:v>0.1063829787234043</c:v>
                </c:pt>
                <c:pt idx="178">
                  <c:v>0.11297872340425541</c:v>
                </c:pt>
                <c:pt idx="179">
                  <c:v>0.12765957446808507</c:v>
                </c:pt>
                <c:pt idx="180">
                  <c:v>0.13936170212765941</c:v>
                </c:pt>
                <c:pt idx="181">
                  <c:v>0.12446808510638308</c:v>
                </c:pt>
                <c:pt idx="182">
                  <c:v>0.12297872340425542</c:v>
                </c:pt>
                <c:pt idx="183">
                  <c:v>0.1268085106382979</c:v>
                </c:pt>
                <c:pt idx="184">
                  <c:v>0.10404255319148947</c:v>
                </c:pt>
                <c:pt idx="185">
                  <c:v>7.4468085106383031E-2</c:v>
                </c:pt>
                <c:pt idx="186">
                  <c:v>7.7021276595744537E-2</c:v>
                </c:pt>
                <c:pt idx="187">
                  <c:v>8.0638297872340337E-2</c:v>
                </c:pt>
                <c:pt idx="188">
                  <c:v>6.6170212765957359E-2</c:v>
                </c:pt>
                <c:pt idx="189">
                  <c:v>8.276595744680848E-2</c:v>
                </c:pt>
                <c:pt idx="190">
                  <c:v>8.1276595744680824E-2</c:v>
                </c:pt>
                <c:pt idx="191">
                  <c:v>9.1276595744680833E-2</c:v>
                </c:pt>
                <c:pt idx="192">
                  <c:v>0.10489361702127664</c:v>
                </c:pt>
                <c:pt idx="193">
                  <c:v>8.5106382978723305E-2</c:v>
                </c:pt>
                <c:pt idx="194">
                  <c:v>8.8085106382978839E-2</c:v>
                </c:pt>
                <c:pt idx="195">
                  <c:v>6.6382978723404262E-2</c:v>
                </c:pt>
                <c:pt idx="196">
                  <c:v>6.4893617021276606E-2</c:v>
                </c:pt>
                <c:pt idx="197">
                  <c:v>6.8297872340425503E-2</c:v>
                </c:pt>
                <c:pt idx="198">
                  <c:v>6.531914893617019E-2</c:v>
                </c:pt>
                <c:pt idx="199">
                  <c:v>6.2340425531914878E-2</c:v>
                </c:pt>
                <c:pt idx="200">
                  <c:v>6.2553191489361559E-2</c:v>
                </c:pt>
                <c:pt idx="201">
                  <c:v>7.4468085106383031E-2</c:v>
                </c:pt>
                <c:pt idx="202">
                  <c:v>6.9148936170212671E-2</c:v>
                </c:pt>
                <c:pt idx="203">
                  <c:v>7.1914893617021303E-2</c:v>
                </c:pt>
                <c:pt idx="204">
                  <c:v>8.7446808510638352E-2</c:v>
                </c:pt>
                <c:pt idx="205">
                  <c:v>6.7872340425531918E-2</c:v>
                </c:pt>
                <c:pt idx="206">
                  <c:v>5.8510638297872397E-2</c:v>
                </c:pt>
                <c:pt idx="207">
                  <c:v>7.7659574468085024E-2</c:v>
                </c:pt>
                <c:pt idx="208">
                  <c:v>0.1027659574468085</c:v>
                </c:pt>
                <c:pt idx="209">
                  <c:v>0.12659574468085122</c:v>
                </c:pt>
                <c:pt idx="210">
                  <c:v>0.12382978723404259</c:v>
                </c:pt>
                <c:pt idx="211">
                  <c:v>0.11702127659574457</c:v>
                </c:pt>
                <c:pt idx="212">
                  <c:v>0.10106382978723394</c:v>
                </c:pt>
                <c:pt idx="213">
                  <c:v>8.5106382978723305E-2</c:v>
                </c:pt>
                <c:pt idx="214">
                  <c:v>8.8723404255319105E-2</c:v>
                </c:pt>
                <c:pt idx="215">
                  <c:v>8.2978723404255383E-2</c:v>
                </c:pt>
                <c:pt idx="216">
                  <c:v>8.085106382978724E-2</c:v>
                </c:pt>
                <c:pt idx="217">
                  <c:v>9.5744680851063801E-2</c:v>
                </c:pt>
                <c:pt idx="218">
                  <c:v>9.0425531914893664E-2</c:v>
                </c:pt>
                <c:pt idx="219">
                  <c:v>5.3191489361702038E-2</c:v>
                </c:pt>
                <c:pt idx="220">
                  <c:v>5.1489361702127701E-2</c:v>
                </c:pt>
                <c:pt idx="221">
                  <c:v>8.4893617021276624E-2</c:v>
                </c:pt>
                <c:pt idx="222">
                  <c:v>8.3829787234042552E-2</c:v>
                </c:pt>
                <c:pt idx="223">
                  <c:v>6.4893617021276606E-2</c:v>
                </c:pt>
                <c:pt idx="224">
                  <c:v>9.1063829787234152E-2</c:v>
                </c:pt>
                <c:pt idx="225">
                  <c:v>5.7659574468085228E-2</c:v>
                </c:pt>
                <c:pt idx="226">
                  <c:v>4.1489361702127692E-2</c:v>
                </c:pt>
                <c:pt idx="227">
                  <c:v>4.6382978723404245E-2</c:v>
                </c:pt>
                <c:pt idx="228">
                  <c:v>3.2553191489361755E-2</c:v>
                </c:pt>
                <c:pt idx="229">
                  <c:v>4.4255319148936101E-2</c:v>
                </c:pt>
                <c:pt idx="230">
                  <c:v>4.7234042553191413E-2</c:v>
                </c:pt>
                <c:pt idx="231">
                  <c:v>2.1489361702127674E-2</c:v>
                </c:pt>
                <c:pt idx="232">
                  <c:v>1.0638297872340496E-2</c:v>
                </c:pt>
                <c:pt idx="233">
                  <c:v>3.1914893617021267E-2</c:v>
                </c:pt>
                <c:pt idx="234">
                  <c:v>3.1914893617021267E-2</c:v>
                </c:pt>
                <c:pt idx="235">
                  <c:v>4.5744680851063757E-2</c:v>
                </c:pt>
                <c:pt idx="236">
                  <c:v>3.7021276595744723E-2</c:v>
                </c:pt>
                <c:pt idx="237">
                  <c:v>5.3191489361702038E-2</c:v>
                </c:pt>
                <c:pt idx="238">
                  <c:v>5.4468085106383013E-2</c:v>
                </c:pt>
                <c:pt idx="239">
                  <c:v>6.8723404255319087E-2</c:v>
                </c:pt>
                <c:pt idx="240">
                  <c:v>2.297872340425533E-2</c:v>
                </c:pt>
                <c:pt idx="241">
                  <c:v>1.6382978723404218E-2</c:v>
                </c:pt>
                <c:pt idx="242">
                  <c:v>3.1489361702127683E-2</c:v>
                </c:pt>
                <c:pt idx="243">
                  <c:v>4.2553191489362874E-3</c:v>
                </c:pt>
                <c:pt idx="244">
                  <c:v>1.7872340425532096E-2</c:v>
                </c:pt>
                <c:pt idx="245">
                  <c:v>3.3191489361702242E-2</c:v>
                </c:pt>
                <c:pt idx="246">
                  <c:v>2.5957446808510642E-2</c:v>
                </c:pt>
                <c:pt idx="247">
                  <c:v>4.6382978723404245E-2</c:v>
                </c:pt>
                <c:pt idx="248">
                  <c:v>1.0851063829787178E-2</c:v>
                </c:pt>
                <c:pt idx="249">
                  <c:v>1.1702127659574346E-2</c:v>
                </c:pt>
                <c:pt idx="250">
                  <c:v>5.3191489361701372E-3</c:v>
                </c:pt>
                <c:pt idx="251">
                  <c:v>1.0638297872340496E-2</c:v>
                </c:pt>
                <c:pt idx="252">
                  <c:v>2.6170212765957324E-2</c:v>
                </c:pt>
                <c:pt idx="253">
                  <c:v>1.7234042553191609E-2</c:v>
                </c:pt>
                <c:pt idx="254">
                  <c:v>2.6170212765957324E-2</c:v>
                </c:pt>
                <c:pt idx="255">
                  <c:v>0</c:v>
                </c:pt>
                <c:pt idx="256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B67-46E8-8669-77BCC9B07C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8722800"/>
        <c:axId val="208722144"/>
      </c:lineChart>
      <c:dateAx>
        <c:axId val="208722800"/>
        <c:scaling>
          <c:orientation val="minMax"/>
        </c:scaling>
        <c:delete val="0"/>
        <c:axPos val="b"/>
        <c:numFmt formatCode="[$-419]mmm\-yy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8722144"/>
        <c:crosses val="autoZero"/>
        <c:auto val="1"/>
        <c:lblOffset val="100"/>
        <c:baseTimeUnit val="days"/>
      </c:dateAx>
      <c:valAx>
        <c:axId val="208722144"/>
        <c:scaling>
          <c:orientation val="minMax"/>
        </c:scaling>
        <c:delete val="1"/>
        <c:axPos val="l"/>
        <c:numFmt formatCode="0.0%" sourceLinked="1"/>
        <c:majorTickMark val="none"/>
        <c:minorTickMark val="none"/>
        <c:tickLblPos val="nextTo"/>
        <c:crossAx val="20872280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2751498438047771"/>
          <c:y val="0.94788349237921432"/>
          <c:w val="0.22555262664870765"/>
          <c:h val="4.50852580533182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9777850987129957E-2"/>
          <c:y val="3.0692753236635416E-2"/>
          <c:w val="0.96044429802574005"/>
          <c:h val="0.774748806069475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Страхование не-жизни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763888888888880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ED-445C-99F8-0944E6DC81F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1071.8034830537201</c:v>
                </c:pt>
                <c:pt idx="1">
                  <c:v>1108.1834801547602</c:v>
                </c:pt>
                <c:pt idx="2">
                  <c:v>1283.8869102942003</c:v>
                </c:pt>
                <c:pt idx="3">
                  <c:v>1305.4484244778198</c:v>
                </c:pt>
                <c:pt idx="4">
                  <c:v>1509.9974288272099</c:v>
                </c:pt>
                <c:pt idx="5">
                  <c:v>1686.9038679833095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65-4E26-856C-A362942A722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Страхование жизни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softEdge rad="0"/>
              </a:effectLst>
            </c:spPr>
            <c:extLst>
              <c:ext xmlns:c16="http://schemas.microsoft.com/office/drawing/2014/chart" uri="{C3380CC4-5D6E-409C-BE32-E72D297353CC}">
                <c16:uniqueId val="{00000001-45ED-445C-99F8-0944E6DC81F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accent5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Sheet1!$C$2:$C$7</c:f>
              <c:numCache>
                <c:formatCode>_-* #,##0_-;\-* #,##0_-;_-* "-"??_-;_-@_-</c:formatCode>
                <c:ptCount val="6"/>
                <c:pt idx="0">
                  <c:v>409.37410540272998</c:v>
                </c:pt>
                <c:pt idx="1">
                  <c:v>430.51725141763995</c:v>
                </c:pt>
                <c:pt idx="2">
                  <c:v>524.40236945884999</c:v>
                </c:pt>
                <c:pt idx="3">
                  <c:v>511.29921649573998</c:v>
                </c:pt>
                <c:pt idx="4">
                  <c:v>775.06092792341997</c:v>
                </c:pt>
                <c:pt idx="5">
                  <c:v>2033.1328200242101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065-4E26-856C-A362942A722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Итого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accent5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Sheet1!$D$2:$D$7</c:f>
              <c:numCache>
                <c:formatCode>_-* #,##0_-;\-* #,##0_-;_-* "-"??_-;_-@_-</c:formatCode>
                <c:ptCount val="6"/>
                <c:pt idx="0">
                  <c:v>1481.1775884564502</c:v>
                </c:pt>
                <c:pt idx="1">
                  <c:v>1538.7007315724002</c:v>
                </c:pt>
                <c:pt idx="2">
                  <c:v>1808.2892797530503</c:v>
                </c:pt>
                <c:pt idx="3">
                  <c:v>1816.7476409735598</c:v>
                </c:pt>
                <c:pt idx="4">
                  <c:v>2285.0583567506301</c:v>
                </c:pt>
                <c:pt idx="5">
                  <c:v>3720.0366880075198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065-4E26-856C-A362942A72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overlap val="100"/>
        <c:axId val="589707416"/>
        <c:axId val="589708400"/>
      </c:barChart>
      <c:catAx>
        <c:axId val="589707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accent2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89708400"/>
        <c:crosses val="autoZero"/>
        <c:auto val="1"/>
        <c:lblAlgn val="ctr"/>
        <c:lblOffset val="100"/>
        <c:noMultiLvlLbl val="0"/>
      </c:catAx>
      <c:valAx>
        <c:axId val="589708400"/>
        <c:scaling>
          <c:orientation val="minMax"/>
          <c:max val="4000"/>
        </c:scaling>
        <c:delete val="1"/>
        <c:axPos val="l"/>
        <c:numFmt formatCode="_-* #,##0_-;\-* #,##0_-;_-* &quot;-&quot;??_-;_-@_-" sourceLinked="1"/>
        <c:majorTickMark val="out"/>
        <c:minorTickMark val="none"/>
        <c:tickLblPos val="nextTo"/>
        <c:crossAx val="589707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accent5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5476341321252365E-2"/>
          <c:y val="3.7165757819787551E-2"/>
          <c:w val="0.84471317762966802"/>
          <c:h val="0.7325840044782721"/>
        </c:manualLayout>
      </c:layout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Вклады ФЛ (без учета эскроу), трлн руб.</c:v>
                </c:pt>
              </c:strCache>
            </c:strRef>
          </c:tx>
          <c:spPr>
            <a:pattFill prst="dkVert">
              <a:fgClr>
                <a:schemeClr val="accent1">
                  <a:lumMod val="60000"/>
                  <a:lumOff val="40000"/>
                </a:schemeClr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solidFill>
                <a:schemeClr val="accent1"/>
              </a:solidFill>
            </a:ln>
            <a:effectLst/>
          </c:spPr>
          <c:cat>
            <c:numRef>
              <c:f>Sheet1!$A$2:$A$73</c:f>
              <c:numCache>
                <c:formatCode>[$-419]mmmm\ yyyy;@</c:formatCode>
                <c:ptCount val="72"/>
                <c:pt idx="0">
                  <c:v>43497</c:v>
                </c:pt>
                <c:pt idx="1">
                  <c:v>43525</c:v>
                </c:pt>
                <c:pt idx="2">
                  <c:v>43556</c:v>
                </c:pt>
                <c:pt idx="3">
                  <c:v>43586</c:v>
                </c:pt>
                <c:pt idx="4">
                  <c:v>43617</c:v>
                </c:pt>
                <c:pt idx="5">
                  <c:v>43647</c:v>
                </c:pt>
                <c:pt idx="6">
                  <c:v>43678</c:v>
                </c:pt>
                <c:pt idx="7">
                  <c:v>43709</c:v>
                </c:pt>
                <c:pt idx="8">
                  <c:v>43739</c:v>
                </c:pt>
                <c:pt idx="9">
                  <c:v>43770</c:v>
                </c:pt>
                <c:pt idx="10">
                  <c:v>43800</c:v>
                </c:pt>
                <c:pt idx="11">
                  <c:v>43831</c:v>
                </c:pt>
                <c:pt idx="12">
                  <c:v>43862</c:v>
                </c:pt>
                <c:pt idx="13">
                  <c:v>43891</c:v>
                </c:pt>
                <c:pt idx="14">
                  <c:v>43922</c:v>
                </c:pt>
                <c:pt idx="15">
                  <c:v>43952</c:v>
                </c:pt>
                <c:pt idx="16">
                  <c:v>43983</c:v>
                </c:pt>
                <c:pt idx="17">
                  <c:v>44013</c:v>
                </c:pt>
                <c:pt idx="18">
                  <c:v>44044</c:v>
                </c:pt>
                <c:pt idx="19">
                  <c:v>44075</c:v>
                </c:pt>
                <c:pt idx="20">
                  <c:v>44105</c:v>
                </c:pt>
                <c:pt idx="21">
                  <c:v>44136</c:v>
                </c:pt>
                <c:pt idx="22">
                  <c:v>44166</c:v>
                </c:pt>
                <c:pt idx="23">
                  <c:v>44197</c:v>
                </c:pt>
                <c:pt idx="24">
                  <c:v>44228</c:v>
                </c:pt>
                <c:pt idx="25">
                  <c:v>44256</c:v>
                </c:pt>
                <c:pt idx="26">
                  <c:v>44287</c:v>
                </c:pt>
                <c:pt idx="27">
                  <c:v>44317</c:v>
                </c:pt>
                <c:pt idx="28">
                  <c:v>44348</c:v>
                </c:pt>
                <c:pt idx="29">
                  <c:v>44378</c:v>
                </c:pt>
                <c:pt idx="30">
                  <c:v>44409</c:v>
                </c:pt>
                <c:pt idx="31">
                  <c:v>44440</c:v>
                </c:pt>
                <c:pt idx="32">
                  <c:v>44470</c:v>
                </c:pt>
                <c:pt idx="33">
                  <c:v>44501</c:v>
                </c:pt>
                <c:pt idx="34">
                  <c:v>44531</c:v>
                </c:pt>
                <c:pt idx="35">
                  <c:v>44562</c:v>
                </c:pt>
                <c:pt idx="36">
                  <c:v>44593</c:v>
                </c:pt>
                <c:pt idx="37">
                  <c:v>44621</c:v>
                </c:pt>
                <c:pt idx="38">
                  <c:v>44652</c:v>
                </c:pt>
                <c:pt idx="39">
                  <c:v>44682</c:v>
                </c:pt>
                <c:pt idx="40">
                  <c:v>44713</c:v>
                </c:pt>
                <c:pt idx="41">
                  <c:v>44743</c:v>
                </c:pt>
                <c:pt idx="42">
                  <c:v>44774</c:v>
                </c:pt>
                <c:pt idx="43">
                  <c:v>44805</c:v>
                </c:pt>
                <c:pt idx="44">
                  <c:v>44835</c:v>
                </c:pt>
                <c:pt idx="45">
                  <c:v>44866</c:v>
                </c:pt>
                <c:pt idx="46">
                  <c:v>44896</c:v>
                </c:pt>
                <c:pt idx="47">
                  <c:v>44927</c:v>
                </c:pt>
                <c:pt idx="48">
                  <c:v>44958</c:v>
                </c:pt>
                <c:pt idx="49">
                  <c:v>44986</c:v>
                </c:pt>
                <c:pt idx="50">
                  <c:v>45017</c:v>
                </c:pt>
                <c:pt idx="51">
                  <c:v>45047</c:v>
                </c:pt>
                <c:pt idx="52">
                  <c:v>45078</c:v>
                </c:pt>
                <c:pt idx="53">
                  <c:v>45108</c:v>
                </c:pt>
                <c:pt idx="54">
                  <c:v>45139</c:v>
                </c:pt>
                <c:pt idx="55">
                  <c:v>45170</c:v>
                </c:pt>
                <c:pt idx="56">
                  <c:v>45200</c:v>
                </c:pt>
                <c:pt idx="57">
                  <c:v>45231</c:v>
                </c:pt>
                <c:pt idx="58">
                  <c:v>45261</c:v>
                </c:pt>
                <c:pt idx="59">
                  <c:v>45292</c:v>
                </c:pt>
                <c:pt idx="60">
                  <c:v>45323</c:v>
                </c:pt>
                <c:pt idx="61">
                  <c:v>45352</c:v>
                </c:pt>
                <c:pt idx="62">
                  <c:v>45383</c:v>
                </c:pt>
                <c:pt idx="63">
                  <c:v>45413</c:v>
                </c:pt>
                <c:pt idx="64">
                  <c:v>45444</c:v>
                </c:pt>
                <c:pt idx="65">
                  <c:v>45474</c:v>
                </c:pt>
                <c:pt idx="66">
                  <c:v>45505</c:v>
                </c:pt>
                <c:pt idx="67">
                  <c:v>45536</c:v>
                </c:pt>
                <c:pt idx="68">
                  <c:v>45566</c:v>
                </c:pt>
                <c:pt idx="69">
                  <c:v>45597</c:v>
                </c:pt>
                <c:pt idx="70">
                  <c:v>45627</c:v>
                </c:pt>
                <c:pt idx="71">
                  <c:v>45658</c:v>
                </c:pt>
              </c:numCache>
            </c:numRef>
          </c:cat>
          <c:val>
            <c:numRef>
              <c:f>Sheet1!$B$2:$B$73</c:f>
              <c:numCache>
                <c:formatCode>_-* #,##0.0_-;\-* #,##0.0_-;_-* "-"??_-;_-@_-</c:formatCode>
                <c:ptCount val="72"/>
                <c:pt idx="0">
                  <c:v>27.855014000000001</c:v>
                </c:pt>
                <c:pt idx="1">
                  <c:v>28.261548000000001</c:v>
                </c:pt>
                <c:pt idx="2">
                  <c:v>28.326170999999999</c:v>
                </c:pt>
                <c:pt idx="3">
                  <c:v>28.910916</c:v>
                </c:pt>
                <c:pt idx="4">
                  <c:v>28.902305999999999</c:v>
                </c:pt>
                <c:pt idx="5">
                  <c:v>29.083352000000001</c:v>
                </c:pt>
                <c:pt idx="6">
                  <c:v>29.150167</c:v>
                </c:pt>
                <c:pt idx="7">
                  <c:v>29.556912000000001</c:v>
                </c:pt>
                <c:pt idx="8">
                  <c:v>29.421655000000001</c:v>
                </c:pt>
                <c:pt idx="9">
                  <c:v>29.425557000000001</c:v>
                </c:pt>
                <c:pt idx="10">
                  <c:v>29.609193999999999</c:v>
                </c:pt>
                <c:pt idx="11">
                  <c:v>30.529934000000001</c:v>
                </c:pt>
                <c:pt idx="12">
                  <c:v>30.138555</c:v>
                </c:pt>
                <c:pt idx="13">
                  <c:v>30.625353</c:v>
                </c:pt>
                <c:pt idx="14">
                  <c:v>31.380414999999999</c:v>
                </c:pt>
                <c:pt idx="15">
                  <c:v>31.348412</c:v>
                </c:pt>
                <c:pt idx="16">
                  <c:v>31.016598999999999</c:v>
                </c:pt>
                <c:pt idx="17">
                  <c:v>31.47522</c:v>
                </c:pt>
                <c:pt idx="18">
                  <c:v>31.847577000000001</c:v>
                </c:pt>
                <c:pt idx="19">
                  <c:v>31.877386000000001</c:v>
                </c:pt>
                <c:pt idx="20">
                  <c:v>32.266238999999999</c:v>
                </c:pt>
                <c:pt idx="21">
                  <c:v>31.965554999999998</c:v>
                </c:pt>
                <c:pt idx="22">
                  <c:v>31.692620000000002</c:v>
                </c:pt>
                <c:pt idx="23">
                  <c:v>33.068880999999998</c:v>
                </c:pt>
                <c:pt idx="24">
                  <c:v>32.412350000000004</c:v>
                </c:pt>
                <c:pt idx="25">
                  <c:v>32.279541999999999</c:v>
                </c:pt>
                <c:pt idx="26">
                  <c:v>32.369048999999997</c:v>
                </c:pt>
                <c:pt idx="27">
                  <c:v>33.181131999999998</c:v>
                </c:pt>
                <c:pt idx="28">
                  <c:v>32.623617000000003</c:v>
                </c:pt>
                <c:pt idx="29">
                  <c:v>32.608235000000001</c:v>
                </c:pt>
                <c:pt idx="30">
                  <c:v>32.835706000000002</c:v>
                </c:pt>
                <c:pt idx="31">
                  <c:v>32.914489000000003</c:v>
                </c:pt>
                <c:pt idx="32">
                  <c:v>33.096418999999997</c:v>
                </c:pt>
                <c:pt idx="33">
                  <c:v>33.072035999999997</c:v>
                </c:pt>
                <c:pt idx="34">
                  <c:v>33.452072000000001</c:v>
                </c:pt>
                <c:pt idx="35">
                  <c:v>34.927954999999997</c:v>
                </c:pt>
                <c:pt idx="36">
                  <c:v>34.452413</c:v>
                </c:pt>
                <c:pt idx="37">
                  <c:v>33.749208000000003</c:v>
                </c:pt>
                <c:pt idx="38">
                  <c:v>33.549151000000002</c:v>
                </c:pt>
                <c:pt idx="39">
                  <c:v>33.817314000000003</c:v>
                </c:pt>
                <c:pt idx="40">
                  <c:v>33.443173000000002</c:v>
                </c:pt>
                <c:pt idx="41">
                  <c:v>33.080843999999999</c:v>
                </c:pt>
                <c:pt idx="42">
                  <c:v>33.982678999999997</c:v>
                </c:pt>
                <c:pt idx="43">
                  <c:v>33.946953000000001</c:v>
                </c:pt>
                <c:pt idx="44">
                  <c:v>33.284323000000001</c:v>
                </c:pt>
                <c:pt idx="45">
                  <c:v>33.440458999999997</c:v>
                </c:pt>
                <c:pt idx="46">
                  <c:v>33.732430000000001</c:v>
                </c:pt>
                <c:pt idx="47">
                  <c:v>36.821120000000001</c:v>
                </c:pt>
                <c:pt idx="48">
                  <c:v>35.795237</c:v>
                </c:pt>
                <c:pt idx="49">
                  <c:v>36.809807999999997</c:v>
                </c:pt>
                <c:pt idx="50">
                  <c:v>37.183300000000003</c:v>
                </c:pt>
                <c:pt idx="51">
                  <c:v>37.954988999999998</c:v>
                </c:pt>
                <c:pt idx="52">
                  <c:v>38.399844000000002</c:v>
                </c:pt>
                <c:pt idx="53">
                  <c:v>39.514831000000001</c:v>
                </c:pt>
                <c:pt idx="54">
                  <c:v>40.117710000000002</c:v>
                </c:pt>
                <c:pt idx="55">
                  <c:v>40.654753999999997</c:v>
                </c:pt>
                <c:pt idx="56">
                  <c:v>41.104612000000003</c:v>
                </c:pt>
                <c:pt idx="57">
                  <c:v>41.517308</c:v>
                </c:pt>
                <c:pt idx="58">
                  <c:v>42.178187999999999</c:v>
                </c:pt>
                <c:pt idx="59">
                  <c:v>45.104517000000001</c:v>
                </c:pt>
                <c:pt idx="60">
                  <c:v>44.751838999999997</c:v>
                </c:pt>
                <c:pt idx="61">
                  <c:v>45.985720999999998</c:v>
                </c:pt>
                <c:pt idx="62">
                  <c:v>46.892816000000003</c:v>
                </c:pt>
                <c:pt idx="63">
                  <c:v>47.851622999999996</c:v>
                </c:pt>
                <c:pt idx="64">
                  <c:v>49.016803000000003</c:v>
                </c:pt>
                <c:pt idx="65">
                  <c:v>49.634323000000002</c:v>
                </c:pt>
                <c:pt idx="66">
                  <c:v>50.202964999999999</c:v>
                </c:pt>
                <c:pt idx="67">
                  <c:v>51.061692000000001</c:v>
                </c:pt>
                <c:pt idx="68">
                  <c:v>51.796086000000003</c:v>
                </c:pt>
                <c:pt idx="69">
                  <c:v>52.628529</c:v>
                </c:pt>
                <c:pt idx="70">
                  <c:v>53.645344000000001</c:v>
                </c:pt>
                <c:pt idx="71">
                  <c:v>57.246662000000001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785-43A0-AC4F-28D2A4BAF6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17155176"/>
        <c:axId val="517157472"/>
      </c:area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г/г, % (пр. шк.)</c:v>
                </c:pt>
              </c:strCache>
            </c:strRef>
          </c:tx>
          <c:spPr>
            <a:ln w="28575" cap="rnd">
              <a:solidFill>
                <a:schemeClr val="tx2"/>
              </a:solidFill>
              <a:round/>
            </a:ln>
            <a:effectLst/>
          </c:spPr>
          <c:marker>
            <c:symbol val="none"/>
          </c:marker>
          <c:cat>
            <c:numRef>
              <c:f>Sheet1!$A$2:$A$73</c:f>
              <c:numCache>
                <c:formatCode>[$-419]mmmm\ yyyy;@</c:formatCode>
                <c:ptCount val="72"/>
                <c:pt idx="0">
                  <c:v>43497</c:v>
                </c:pt>
                <c:pt idx="1">
                  <c:v>43525</c:v>
                </c:pt>
                <c:pt idx="2">
                  <c:v>43556</c:v>
                </c:pt>
                <c:pt idx="3">
                  <c:v>43586</c:v>
                </c:pt>
                <c:pt idx="4">
                  <c:v>43617</c:v>
                </c:pt>
                <c:pt idx="5">
                  <c:v>43647</c:v>
                </c:pt>
                <c:pt idx="6">
                  <c:v>43678</c:v>
                </c:pt>
                <c:pt idx="7">
                  <c:v>43709</c:v>
                </c:pt>
                <c:pt idx="8">
                  <c:v>43739</c:v>
                </c:pt>
                <c:pt idx="9">
                  <c:v>43770</c:v>
                </c:pt>
                <c:pt idx="10">
                  <c:v>43800</c:v>
                </c:pt>
                <c:pt idx="11">
                  <c:v>43831</c:v>
                </c:pt>
                <c:pt idx="12">
                  <c:v>43862</c:v>
                </c:pt>
                <c:pt idx="13">
                  <c:v>43891</c:v>
                </c:pt>
                <c:pt idx="14">
                  <c:v>43922</c:v>
                </c:pt>
                <c:pt idx="15">
                  <c:v>43952</c:v>
                </c:pt>
                <c:pt idx="16">
                  <c:v>43983</c:v>
                </c:pt>
                <c:pt idx="17">
                  <c:v>44013</c:v>
                </c:pt>
                <c:pt idx="18">
                  <c:v>44044</c:v>
                </c:pt>
                <c:pt idx="19">
                  <c:v>44075</c:v>
                </c:pt>
                <c:pt idx="20">
                  <c:v>44105</c:v>
                </c:pt>
                <c:pt idx="21">
                  <c:v>44136</c:v>
                </c:pt>
                <c:pt idx="22">
                  <c:v>44166</c:v>
                </c:pt>
                <c:pt idx="23">
                  <c:v>44197</c:v>
                </c:pt>
                <c:pt idx="24">
                  <c:v>44228</c:v>
                </c:pt>
                <c:pt idx="25">
                  <c:v>44256</c:v>
                </c:pt>
                <c:pt idx="26">
                  <c:v>44287</c:v>
                </c:pt>
                <c:pt idx="27">
                  <c:v>44317</c:v>
                </c:pt>
                <c:pt idx="28">
                  <c:v>44348</c:v>
                </c:pt>
                <c:pt idx="29">
                  <c:v>44378</c:v>
                </c:pt>
                <c:pt idx="30">
                  <c:v>44409</c:v>
                </c:pt>
                <c:pt idx="31">
                  <c:v>44440</c:v>
                </c:pt>
                <c:pt idx="32">
                  <c:v>44470</c:v>
                </c:pt>
                <c:pt idx="33">
                  <c:v>44501</c:v>
                </c:pt>
                <c:pt idx="34">
                  <c:v>44531</c:v>
                </c:pt>
                <c:pt idx="35">
                  <c:v>44562</c:v>
                </c:pt>
                <c:pt idx="36">
                  <c:v>44593</c:v>
                </c:pt>
                <c:pt idx="37">
                  <c:v>44621</c:v>
                </c:pt>
                <c:pt idx="38">
                  <c:v>44652</c:v>
                </c:pt>
                <c:pt idx="39">
                  <c:v>44682</c:v>
                </c:pt>
                <c:pt idx="40">
                  <c:v>44713</c:v>
                </c:pt>
                <c:pt idx="41">
                  <c:v>44743</c:v>
                </c:pt>
                <c:pt idx="42">
                  <c:v>44774</c:v>
                </c:pt>
                <c:pt idx="43">
                  <c:v>44805</c:v>
                </c:pt>
                <c:pt idx="44">
                  <c:v>44835</c:v>
                </c:pt>
                <c:pt idx="45">
                  <c:v>44866</c:v>
                </c:pt>
                <c:pt idx="46">
                  <c:v>44896</c:v>
                </c:pt>
                <c:pt idx="47">
                  <c:v>44927</c:v>
                </c:pt>
                <c:pt idx="48">
                  <c:v>44958</c:v>
                </c:pt>
                <c:pt idx="49">
                  <c:v>44986</c:v>
                </c:pt>
                <c:pt idx="50">
                  <c:v>45017</c:v>
                </c:pt>
                <c:pt idx="51">
                  <c:v>45047</c:v>
                </c:pt>
                <c:pt idx="52">
                  <c:v>45078</c:v>
                </c:pt>
                <c:pt idx="53">
                  <c:v>45108</c:v>
                </c:pt>
                <c:pt idx="54">
                  <c:v>45139</c:v>
                </c:pt>
                <c:pt idx="55">
                  <c:v>45170</c:v>
                </c:pt>
                <c:pt idx="56">
                  <c:v>45200</c:v>
                </c:pt>
                <c:pt idx="57">
                  <c:v>45231</c:v>
                </c:pt>
                <c:pt idx="58">
                  <c:v>45261</c:v>
                </c:pt>
                <c:pt idx="59">
                  <c:v>45292</c:v>
                </c:pt>
                <c:pt idx="60">
                  <c:v>45323</c:v>
                </c:pt>
                <c:pt idx="61">
                  <c:v>45352</c:v>
                </c:pt>
                <c:pt idx="62">
                  <c:v>45383</c:v>
                </c:pt>
                <c:pt idx="63">
                  <c:v>45413</c:v>
                </c:pt>
                <c:pt idx="64">
                  <c:v>45444</c:v>
                </c:pt>
                <c:pt idx="65">
                  <c:v>45474</c:v>
                </c:pt>
                <c:pt idx="66">
                  <c:v>45505</c:v>
                </c:pt>
                <c:pt idx="67">
                  <c:v>45536</c:v>
                </c:pt>
                <c:pt idx="68">
                  <c:v>45566</c:v>
                </c:pt>
                <c:pt idx="69">
                  <c:v>45597</c:v>
                </c:pt>
                <c:pt idx="70">
                  <c:v>45627</c:v>
                </c:pt>
                <c:pt idx="71">
                  <c:v>45658</c:v>
                </c:pt>
              </c:numCache>
            </c:numRef>
          </c:cat>
          <c:val>
            <c:numRef>
              <c:f>Sheet1!$C$2:$C$73</c:f>
              <c:numCache>
                <c:formatCode>General</c:formatCode>
                <c:ptCount val="72"/>
                <c:pt idx="12" formatCode="0.0%">
                  <c:v>8.1979531584511101E-2</c:v>
                </c:pt>
                <c:pt idx="13" formatCode="0.0%">
                  <c:v>8.3640322886771701E-2</c:v>
                </c:pt>
                <c:pt idx="14" formatCode="0.0%">
                  <c:v>0.10782410372372597</c:v>
                </c:pt>
                <c:pt idx="15" formatCode="0.0%">
                  <c:v>8.4310576669379911E-2</c:v>
                </c:pt>
                <c:pt idx="16" formatCode="0.0%">
                  <c:v>7.315309027591077E-2</c:v>
                </c:pt>
                <c:pt idx="17" formatCode="0.0%">
                  <c:v>8.2241826870575352E-2</c:v>
                </c:pt>
                <c:pt idx="18" formatCode="0.0%">
                  <c:v>9.2534975871664926E-2</c:v>
                </c:pt>
                <c:pt idx="19" formatCode="0.0%">
                  <c:v>7.8508675060507072E-2</c:v>
                </c:pt>
                <c:pt idx="20" formatCode="0.0%">
                  <c:v>9.668334429181491E-2</c:v>
                </c:pt>
                <c:pt idx="21" formatCode="0.0%">
                  <c:v>8.6319453528101331E-2</c:v>
                </c:pt>
                <c:pt idx="22" formatCode="0.0%">
                  <c:v>7.0364157835569596E-2</c:v>
                </c:pt>
                <c:pt idx="23" formatCode="0.0%">
                  <c:v>8.3162544668455629E-2</c:v>
                </c:pt>
                <c:pt idx="24" formatCode="0.0%">
                  <c:v>7.5444725203315244E-2</c:v>
                </c:pt>
                <c:pt idx="25" formatCode="0.0%">
                  <c:v>5.4013712103171407E-2</c:v>
                </c:pt>
                <c:pt idx="26" formatCode="0.0%">
                  <c:v>3.1504809608158491E-2</c:v>
                </c:pt>
                <c:pt idx="27" formatCode="0.0%">
                  <c:v>5.8462929477895109E-2</c:v>
                </c:pt>
                <c:pt idx="28" formatCode="0.0%">
                  <c:v>5.1811547745773234E-2</c:v>
                </c:pt>
                <c:pt idx="29" formatCode="0.0%">
                  <c:v>3.5997047836361373E-2</c:v>
                </c:pt>
                <c:pt idx="30" formatCode="0.0%">
                  <c:v>3.1026818774941622E-2</c:v>
                </c:pt>
                <c:pt idx="31" formatCode="0.0%">
                  <c:v>3.253412936681821E-2</c:v>
                </c:pt>
                <c:pt idx="32" formatCode="0.0%">
                  <c:v>2.572906002462827E-2</c:v>
                </c:pt>
                <c:pt idx="33" formatCode="0.0%">
                  <c:v>3.4614790827188768E-2</c:v>
                </c:pt>
                <c:pt idx="34" formatCode="0.0%">
                  <c:v>5.5516142243841049E-2</c:v>
                </c:pt>
                <c:pt idx="35" formatCode="0.0%">
                  <c:v>5.6218231273081232E-2</c:v>
                </c:pt>
                <c:pt idx="36" formatCode="0.0%">
                  <c:v>6.2940916039719408E-2</c:v>
                </c:pt>
                <c:pt idx="37" formatCode="0.0%">
                  <c:v>4.5529332479376627E-2</c:v>
                </c:pt>
                <c:pt idx="38" formatCode="0.0%">
                  <c:v>3.6457728492425012E-2</c:v>
                </c:pt>
                <c:pt idx="39" formatCode="0.0%">
                  <c:v>1.9173004706409591E-2</c:v>
                </c:pt>
                <c:pt idx="40" formatCode="0.0%">
                  <c:v>2.5121555344399749E-2</c:v>
                </c:pt>
                <c:pt idx="41" formatCode="0.0%">
                  <c:v>1.4493547412179675E-2</c:v>
                </c:pt>
                <c:pt idx="42" formatCode="0.0%">
                  <c:v>3.4930663589203714E-2</c:v>
                </c:pt>
                <c:pt idx="43" formatCode="0.0%">
                  <c:v>3.1368070152934857E-2</c:v>
                </c:pt>
                <c:pt idx="44" formatCode="0.0%">
                  <c:v>5.6774722364978381E-3</c:v>
                </c:pt>
                <c:pt idx="45" formatCode="0.0%">
                  <c:v>1.1140015691806893E-2</c:v>
                </c:pt>
                <c:pt idx="46" formatCode="0.0%">
                  <c:v>8.3808859433280869E-3</c:v>
                </c:pt>
                <c:pt idx="47" formatCode="0.0%">
                  <c:v>5.4201999515860466E-2</c:v>
                </c:pt>
                <c:pt idx="48" formatCode="0.0%">
                  <c:v>3.897619594888746E-2</c:v>
                </c:pt>
                <c:pt idx="49" formatCode="0.0%">
                  <c:v>9.0686572556013756E-2</c:v>
                </c:pt>
                <c:pt idx="50" formatCode="0.0%">
                  <c:v>0.10832312865383686</c:v>
                </c:pt>
                <c:pt idx="51" formatCode="0.0%">
                  <c:v>0.12235374459367176</c:v>
                </c:pt>
                <c:pt idx="52" formatCode="0.0%">
                  <c:v>0.14821174414281812</c:v>
                </c:pt>
                <c:pt idx="53" formatCode="0.0%">
                  <c:v>0.19449283095679171</c:v>
                </c:pt>
                <c:pt idx="54" formatCode="0.0%">
                  <c:v>0.18053405971907033</c:v>
                </c:pt>
                <c:pt idx="55" formatCode="0.0%">
                  <c:v>0.19759655601490955</c:v>
                </c:pt>
                <c:pt idx="56" formatCode="0.0%">
                  <c:v>0.23495412540011706</c:v>
                </c:pt>
                <c:pt idx="57" formatCode="0.0%">
                  <c:v>0.24152925054049046</c:v>
                </c:pt>
                <c:pt idx="58" formatCode="0.0%">
                  <c:v>0.25037502486479624</c:v>
                </c:pt>
                <c:pt idx="59" formatCode="0.0%">
                  <c:v>0.22496320046755769</c:v>
                </c:pt>
                <c:pt idx="60" formatCode="0.0%">
                  <c:v>0.25021770354530681</c:v>
                </c:pt>
                <c:pt idx="61" formatCode="0.0%">
                  <c:v>0.24927902367760235</c:v>
                </c:pt>
                <c:pt idx="62" formatCode="0.0%">
                  <c:v>0.26112572041749926</c:v>
                </c:pt>
                <c:pt idx="63" formatCode="0.0%">
                  <c:v>0.26074659117935717</c:v>
                </c:pt>
                <c:pt idx="64" formatCode="0.0%">
                  <c:v>0.27648443050966565</c:v>
                </c:pt>
                <c:pt idx="65" formatCode="0.0%">
                  <c:v>0.25609351587509011</c:v>
                </c:pt>
                <c:pt idx="66" formatCode="0.0%">
                  <c:v>0.25139159239149</c:v>
                </c:pt>
                <c:pt idx="67" formatCode="0.0%">
                  <c:v>0.25598329779587403</c:v>
                </c:pt>
                <c:pt idx="68" formatCode="0.0%">
                  <c:v>0.26010400000856349</c:v>
                </c:pt>
                <c:pt idx="69" formatCode="0.0%">
                  <c:v>0.2676286477919041</c:v>
                </c:pt>
                <c:pt idx="70" formatCode="0.0%">
                  <c:v>0.27187407861143775</c:v>
                </c:pt>
                <c:pt idx="71" formatCode="0.0%">
                  <c:v>0.26920020005978551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785-43A0-AC4F-28D2A4BAF6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21855024"/>
        <c:axId val="521850104"/>
      </c:lineChart>
      <c:dateAx>
        <c:axId val="517155176"/>
        <c:scaling>
          <c:orientation val="minMax"/>
        </c:scaling>
        <c:delete val="0"/>
        <c:axPos val="b"/>
        <c:numFmt formatCode="[$-419]yyyy;@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7157472"/>
        <c:crosses val="autoZero"/>
        <c:auto val="1"/>
        <c:lblOffset val="100"/>
        <c:baseTimeUnit val="months"/>
        <c:majorUnit val="12"/>
        <c:majorTimeUnit val="months"/>
      </c:dateAx>
      <c:valAx>
        <c:axId val="517157472"/>
        <c:scaling>
          <c:orientation val="minMax"/>
          <c:max val="70"/>
          <c:min val="0"/>
        </c:scaling>
        <c:delete val="0"/>
        <c:axPos val="l"/>
        <c:numFmt formatCode="#,##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17155176"/>
        <c:crosses val="autoZero"/>
        <c:crossBetween val="between"/>
      </c:valAx>
      <c:valAx>
        <c:axId val="521850104"/>
        <c:scaling>
          <c:orientation val="minMax"/>
        </c:scaling>
        <c:delete val="0"/>
        <c:axPos val="r"/>
        <c:numFmt formatCode="0%" sourceLinked="0"/>
        <c:majorTickMark val="out"/>
        <c:minorTickMark val="none"/>
        <c:tickLblPos val="high"/>
        <c:spPr>
          <a:noFill/>
          <a:ln>
            <a:noFill/>
          </a:ln>
          <a:effectLst/>
        </c:spPr>
        <c:txPr>
          <a:bodyPr rot="-60000000" spcFirstLastPara="1" vertOverflow="ellipsis" vert="horz" wrap="square" anchor="t" anchorCtr="1"/>
          <a:lstStyle/>
          <a:p>
            <a:pPr>
              <a:defRPr sz="1200" b="0" i="0" u="none" strike="noStrike" kern="1200" baseline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1855024"/>
        <c:crosses val="max"/>
        <c:crossBetween val="between"/>
      </c:valAx>
      <c:dateAx>
        <c:axId val="521855024"/>
        <c:scaling>
          <c:orientation val="minMax"/>
        </c:scaling>
        <c:delete val="1"/>
        <c:axPos val="b"/>
        <c:numFmt formatCode="[$-419]mmmm\ yyyy;@" sourceLinked="1"/>
        <c:majorTickMark val="out"/>
        <c:minorTickMark val="none"/>
        <c:tickLblPos val="nextTo"/>
        <c:crossAx val="521850104"/>
        <c:crosses val="autoZero"/>
        <c:auto val="1"/>
        <c:lblOffset val="100"/>
        <c:baseTimeUnit val="months"/>
      </c:date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7381063310090195E-3"/>
          <c:y val="0.88733265545881901"/>
          <c:w val="0.98046069103004718"/>
          <c:h val="9.361618718337139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5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3516071364029395E-2"/>
          <c:y val="3.2679776785662071E-2"/>
          <c:w val="0.92220867611773893"/>
          <c:h val="0.71999642452079837"/>
        </c:manualLayout>
      </c:layout>
      <c:lineChart>
        <c:grouping val="standard"/>
        <c:varyColors val="0"/>
        <c:ser>
          <c:idx val="0"/>
          <c:order val="0"/>
          <c:tx>
            <c:strRef>
              <c:f>Лист1!$K$6</c:f>
              <c:strCache>
                <c:ptCount val="1"/>
                <c:pt idx="0">
                  <c:v>ИСЖ</c:v>
                </c:pt>
              </c:strCache>
            </c:strRef>
          </c:tx>
          <c:spPr>
            <a:ln w="28575" cap="rnd">
              <a:solidFill>
                <a:schemeClr val="tx2"/>
              </a:solidFill>
              <a:round/>
            </a:ln>
            <a:effectLst/>
          </c:spPr>
          <c:marker>
            <c:symbol val="none"/>
          </c:marker>
          <c:cat>
            <c:numRef>
              <c:f>Лист1!$P$5:$U$5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Лист1!$P$6:$U$6</c:f>
              <c:numCache>
                <c:formatCode>General</c:formatCode>
                <c:ptCount val="6"/>
                <c:pt idx="0">
                  <c:v>3.5</c:v>
                </c:pt>
                <c:pt idx="1">
                  <c:v>4.0999999999999996</c:v>
                </c:pt>
                <c:pt idx="2">
                  <c:v>4.5999999999999996</c:v>
                </c:pt>
                <c:pt idx="3">
                  <c:v>3.5</c:v>
                </c:pt>
                <c:pt idx="4">
                  <c:v>3.6</c:v>
                </c:pt>
                <c:pt idx="5">
                  <c:v>2.9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D3F-41D4-9582-0919FC50DC93}"/>
            </c:ext>
          </c:extLst>
        </c:ser>
        <c:ser>
          <c:idx val="1"/>
          <c:order val="1"/>
          <c:tx>
            <c:strRef>
              <c:f>Лист1!$K$7</c:f>
              <c:strCache>
                <c:ptCount val="1"/>
                <c:pt idx="0">
                  <c:v>НСЖ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Лист1!$P$5:$U$5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Лист1!$P$7:$U$7</c:f>
              <c:numCache>
                <c:formatCode>General</c:formatCode>
                <c:ptCount val="6"/>
                <c:pt idx="0">
                  <c:v>6.2</c:v>
                </c:pt>
                <c:pt idx="1">
                  <c:v>5.8</c:v>
                </c:pt>
                <c:pt idx="2">
                  <c:v>6.2</c:v>
                </c:pt>
                <c:pt idx="3">
                  <c:v>5.2</c:v>
                </c:pt>
                <c:pt idx="4">
                  <c:v>5.3</c:v>
                </c:pt>
                <c:pt idx="5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D3F-41D4-9582-0919FC50DC93}"/>
            </c:ext>
          </c:extLst>
        </c:ser>
        <c:ser>
          <c:idx val="2"/>
          <c:order val="2"/>
          <c:tx>
            <c:strRef>
              <c:f>Лист1!$K$8</c:f>
              <c:strCache>
                <c:ptCount val="1"/>
                <c:pt idx="0">
                  <c:v>КС ЦБ РФ</c:v>
                </c:pt>
              </c:strCache>
            </c:strRef>
          </c:tx>
          <c:spPr>
            <a:ln w="28575" cap="rnd">
              <a:solidFill>
                <a:schemeClr val="bg2"/>
              </a:solidFill>
              <a:round/>
            </a:ln>
            <a:effectLst/>
          </c:spPr>
          <c:marker>
            <c:symbol val="none"/>
          </c:marker>
          <c:cat>
            <c:numRef>
              <c:f>Лист1!$P$5:$U$5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Лист1!$P$8:$U$8</c:f>
              <c:numCache>
                <c:formatCode>General</c:formatCode>
                <c:ptCount val="6"/>
                <c:pt idx="0">
                  <c:v>7.3</c:v>
                </c:pt>
                <c:pt idx="1">
                  <c:v>5</c:v>
                </c:pt>
                <c:pt idx="2">
                  <c:v>5.8</c:v>
                </c:pt>
                <c:pt idx="3">
                  <c:v>10.5</c:v>
                </c:pt>
                <c:pt idx="4">
                  <c:v>10</c:v>
                </c:pt>
                <c:pt idx="5">
                  <c:v>17.5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D3F-41D4-9582-0919FC50DC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33794032"/>
        <c:axId val="2033795696"/>
      </c:lineChart>
      <c:catAx>
        <c:axId val="2033794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33795696"/>
        <c:crosses val="autoZero"/>
        <c:auto val="1"/>
        <c:lblAlgn val="ctr"/>
        <c:lblOffset val="100"/>
        <c:noMultiLvlLbl val="0"/>
      </c:catAx>
      <c:valAx>
        <c:axId val="2033795696"/>
        <c:scaling>
          <c:orientation val="minMax"/>
          <c:max val="18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337940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6380086677077694E-2"/>
          <c:y val="0.925012976564628"/>
          <c:w val="0.88563462033634199"/>
          <c:h val="5.718658734804804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accent5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0.83432</cdr:x>
      <cdr:y>0.18593</cdr:y>
    </cdr:from>
    <cdr:to>
      <cdr:x>0.94514</cdr:x>
      <cdr:y>0.26602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405302" y="1007516"/>
          <a:ext cx="1249333" cy="433978"/>
        </a:xfrm>
        <a:prstGeom xmlns:a="http://schemas.openxmlformats.org/drawingml/2006/main" prst="roundRect">
          <a:avLst>
            <a:gd name="adj" fmla="val 50000"/>
          </a:avLst>
        </a:prstGeom>
        <a:solidFill xmlns:a="http://schemas.openxmlformats.org/drawingml/2006/main">
          <a:schemeClr val="bg2"/>
        </a:solidFill>
      </cdr:spPr>
      <cdr:txBody>
        <a:bodyPr xmlns:a="http://schemas.openxmlformats.org/drawingml/2006/main" vertOverflow="clip" wrap="square" lIns="0" tIns="0" rIns="0" bIns="0" rtlCol="0" anchor="ctr">
          <a:noAutofit/>
        </a:bodyPr>
        <a:lstStyle xmlns:a="http://schemas.openxmlformats.org/drawingml/2006/main"/>
        <a:p xmlns:a="http://schemas.openxmlformats.org/drawingml/2006/main">
          <a:pPr algn="ctr">
            <a:spcAft>
              <a:spcPts val="700"/>
            </a:spcAft>
          </a:pPr>
          <a:r>
            <a:rPr lang="ru-RU" sz="1800" b="1" dirty="0">
              <a:solidFill>
                <a:schemeClr val="bg1"/>
              </a:solidFill>
              <a:ea typeface="Gerbera Light" pitchFamily="34" charset="-122"/>
              <a:cs typeface="Gerbera Light" pitchFamily="34" charset="-120"/>
            </a:rPr>
            <a:t>+17.6</a:t>
          </a:r>
          <a:r>
            <a:rPr lang="ru-RU" sz="1400" b="1" dirty="0">
              <a:solidFill>
                <a:schemeClr val="bg1"/>
              </a:solidFill>
              <a:ea typeface="Gerbera Light" pitchFamily="34" charset="-122"/>
              <a:cs typeface="Gerbera Light" pitchFamily="34" charset="-120"/>
            </a:rPr>
            <a:t>%</a:t>
          </a:r>
          <a:endParaRPr lang="en-US" sz="1800" b="1" dirty="0">
            <a:solidFill>
              <a:schemeClr val="bg1"/>
            </a:solidFill>
            <a:ea typeface="Gerbera Light" pitchFamily="34" charset="-122"/>
            <a:cs typeface="Gerbera Light" pitchFamily="34" charset="-12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9A9B11-62B0-4024-B89E-B521C570C649}" type="datetimeFigureOut">
              <a:rPr lang="ru-RU" smtClean="0"/>
              <a:t>22.05.2025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EC8475-ECDC-4640-821C-BCE47D7D3B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2602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2276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Заголовок и объект">
    <p:bg>
      <p:bgPr>
        <a:solidFill>
          <a:srgbClr val="3805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569232" y="751396"/>
            <a:ext cx="8839136" cy="1107996"/>
          </a:xfrm>
        </p:spPr>
        <p:txBody>
          <a:bodyPr anchor="ctr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569232" y="2204864"/>
            <a:ext cx="5691187" cy="774571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Второй уровень</a:t>
            </a:r>
          </a:p>
          <a:p>
            <a:pPr lvl="1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0961922-43AC-4255-9D20-1E0057E63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69233" y="5589240"/>
            <a:ext cx="2844000" cy="71529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DD63C94-12D3-40EA-AC5A-5634962D17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201998" y="424186"/>
            <a:ext cx="1613188" cy="162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585062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Заголовок и объект">
    <p:bg>
      <p:bgPr>
        <a:solidFill>
          <a:srgbClr val="3805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569232" y="751396"/>
            <a:ext cx="8839136" cy="1107996"/>
          </a:xfrm>
        </p:spPr>
        <p:txBody>
          <a:bodyPr anchor="ctr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569232" y="2204864"/>
            <a:ext cx="5691187" cy="774571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Второй уровень</a:t>
            </a:r>
          </a:p>
          <a:p>
            <a:pPr lvl="1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E096BBA5-EA71-4105-90D6-3FD0C8133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69233" y="5589240"/>
            <a:ext cx="2844000" cy="715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768161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6010275" y="0"/>
            <a:ext cx="6181725" cy="6858000"/>
          </a:xfrm>
          <a:prstGeom prst="rect">
            <a:avLst/>
          </a:prstGeom>
          <a:solidFill>
            <a:srgbClr val="3805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9425" y="474663"/>
            <a:ext cx="5286953" cy="387798"/>
          </a:xfrm>
        </p:spPr>
        <p:txBody>
          <a:bodyPr lIns="0" tIns="0" anchor="t">
            <a:spAutoFit/>
          </a:bodyPr>
          <a:lstStyle>
            <a:lvl1pPr algn="l">
              <a:defRPr sz="2800">
                <a:solidFill>
                  <a:srgbClr val="38056C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9425" y="882310"/>
            <a:ext cx="3987992" cy="246221"/>
          </a:xfrm>
        </p:spPr>
        <p:txBody>
          <a:bodyPr/>
          <a:lstStyle>
            <a:lvl1pPr marL="0" indent="0" algn="l">
              <a:buNone/>
              <a:defRPr sz="1600">
                <a:solidFill>
                  <a:srgbClr val="28323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3"/>
          </p:nvPr>
        </p:nvSpPr>
        <p:spPr>
          <a:xfrm>
            <a:off x="6180932" y="1989138"/>
            <a:ext cx="5525294" cy="430887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14"/>
          </p:nvPr>
        </p:nvSpPr>
        <p:spPr>
          <a:xfrm>
            <a:off x="479426" y="1989138"/>
            <a:ext cx="4586288" cy="774571"/>
          </a:xfrm>
        </p:spPr>
        <p:txBody>
          <a:bodyPr/>
          <a:lstStyle>
            <a:lvl1pPr>
              <a:buClr>
                <a:srgbClr val="79FF3A"/>
              </a:buClr>
              <a:defRPr sz="1600"/>
            </a:lvl1pPr>
            <a:lvl2pPr>
              <a:buClr>
                <a:srgbClr val="79FF3A"/>
              </a:buClr>
              <a:defRPr sz="1400"/>
            </a:lvl2pPr>
            <a:lvl3pPr>
              <a:buClr>
                <a:srgbClr val="79FF3A"/>
              </a:buClr>
              <a:defRPr sz="1200"/>
            </a:lvl3pPr>
            <a:lvl4pPr>
              <a:buClr>
                <a:srgbClr val="CEDC00"/>
              </a:buClr>
              <a:defRPr/>
            </a:lvl4pPr>
            <a:lvl5pPr>
              <a:buClr>
                <a:srgbClr val="CEDC00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99792876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9425" y="474663"/>
            <a:ext cx="5286953" cy="387798"/>
          </a:xfrm>
        </p:spPr>
        <p:txBody>
          <a:bodyPr lIns="0" tIns="0" anchor="t">
            <a:spAutoFit/>
          </a:bodyPr>
          <a:lstStyle>
            <a:lvl1pPr algn="l">
              <a:defRPr sz="2800">
                <a:solidFill>
                  <a:srgbClr val="38056C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9425" y="882310"/>
            <a:ext cx="3987992" cy="221599"/>
          </a:xfrm>
        </p:spPr>
        <p:txBody>
          <a:bodyPr/>
          <a:lstStyle>
            <a:lvl1pPr marL="0" indent="0" algn="l">
              <a:buNone/>
              <a:defRPr sz="1600">
                <a:solidFill>
                  <a:srgbClr val="28323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5" name="Текст 13"/>
          <p:cNvSpPr>
            <a:spLocks noGrp="1"/>
          </p:cNvSpPr>
          <p:nvPr>
            <p:ph type="body" sz="quarter" idx="14"/>
          </p:nvPr>
        </p:nvSpPr>
        <p:spPr>
          <a:xfrm>
            <a:off x="479426" y="1989138"/>
            <a:ext cx="4586288" cy="774571"/>
          </a:xfrm>
        </p:spPr>
        <p:txBody>
          <a:bodyPr/>
          <a:lstStyle>
            <a:lvl1pPr>
              <a:buClr>
                <a:srgbClr val="79FF3A"/>
              </a:buClr>
              <a:defRPr sz="1600"/>
            </a:lvl1pPr>
            <a:lvl2pPr>
              <a:buClr>
                <a:srgbClr val="79FF3A"/>
              </a:buClr>
              <a:defRPr sz="1400"/>
            </a:lvl2pPr>
            <a:lvl3pPr>
              <a:buClr>
                <a:srgbClr val="79FF3A"/>
              </a:buClr>
              <a:defRPr sz="1200"/>
            </a:lvl3pPr>
            <a:lvl4pPr>
              <a:buClr>
                <a:srgbClr val="CEDC00"/>
              </a:buClr>
              <a:defRPr/>
            </a:lvl4pPr>
            <a:lvl5pPr>
              <a:buClr>
                <a:srgbClr val="CEDC00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604608096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2_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7025" y="350838"/>
            <a:ext cx="11512550" cy="387798"/>
          </a:xfrm>
        </p:spPr>
        <p:txBody>
          <a:bodyPr wrap="square" lIns="0" tIns="0" anchor="t">
            <a:spAutoFit/>
          </a:bodyPr>
          <a:lstStyle>
            <a:lvl1pPr algn="l">
              <a:defRPr sz="2800">
                <a:solidFill>
                  <a:srgbClr val="38056C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156256974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9425" y="474663"/>
            <a:ext cx="5286953" cy="387798"/>
          </a:xfrm>
        </p:spPr>
        <p:txBody>
          <a:bodyPr lIns="0" tIns="0" anchor="t">
            <a:spAutoFit/>
          </a:bodyPr>
          <a:lstStyle>
            <a:lvl1pPr algn="l">
              <a:defRPr sz="2800">
                <a:solidFill>
                  <a:srgbClr val="38056C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9425" y="882310"/>
            <a:ext cx="3987992" cy="221599"/>
          </a:xfrm>
        </p:spPr>
        <p:txBody>
          <a:bodyPr/>
          <a:lstStyle>
            <a:lvl1pPr marL="0" indent="0" algn="l">
              <a:buNone/>
              <a:defRPr sz="1600">
                <a:solidFill>
                  <a:srgbClr val="28323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3"/>
          </p:nvPr>
        </p:nvSpPr>
        <p:spPr>
          <a:xfrm>
            <a:off x="479426" y="1987399"/>
            <a:ext cx="4586288" cy="430887"/>
          </a:xfrm>
        </p:spPr>
        <p:txBody>
          <a:bodyPr/>
          <a:lstStyle>
            <a:lvl1pPr marL="0" indent="0">
              <a:buNone/>
              <a:defRPr sz="280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14"/>
          </p:nvPr>
        </p:nvSpPr>
        <p:spPr>
          <a:xfrm>
            <a:off x="6180932" y="1985631"/>
            <a:ext cx="5525294" cy="774571"/>
          </a:xfrm>
        </p:spPr>
        <p:txBody>
          <a:bodyPr/>
          <a:lstStyle>
            <a:lvl1pPr>
              <a:buClr>
                <a:srgbClr val="79FF3A"/>
              </a:buClr>
              <a:defRPr/>
            </a:lvl1pPr>
            <a:lvl2pPr>
              <a:buClr>
                <a:srgbClr val="79FF3A"/>
              </a:buClr>
              <a:defRPr/>
            </a:lvl2pPr>
            <a:lvl3pPr>
              <a:buClr>
                <a:srgbClr val="79FF3A"/>
              </a:buClr>
              <a:defRPr/>
            </a:lvl3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FCAA93F-05B9-48ED-89C9-C2A08806E4DF}"/>
              </a:ext>
            </a:extLst>
          </p:cNvPr>
          <p:cNvSpPr/>
          <p:nvPr/>
        </p:nvSpPr>
        <p:spPr>
          <a:xfrm>
            <a:off x="6010031" y="0"/>
            <a:ext cx="6181969" cy="6858000"/>
          </a:xfrm>
          <a:prstGeom prst="rect">
            <a:avLst/>
          </a:prstGeom>
          <a:solidFill>
            <a:srgbClr val="3805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 b="0">
              <a:solidFill>
                <a:srgbClr val="FFFFFF"/>
              </a:solidFill>
            </a:endParaRPr>
          </a:p>
        </p:txBody>
      </p:sp>
      <p:sp>
        <p:nvSpPr>
          <p:cNvPr id="8" name="Скругленный прямоугольник 15">
            <a:extLst>
              <a:ext uri="{FF2B5EF4-FFF2-40B4-BE49-F238E27FC236}">
                <a16:creationId xmlns:a16="http://schemas.microsoft.com/office/drawing/2014/main" id="{45567248-143C-45BA-AF97-7C74C384E2FF}"/>
              </a:ext>
            </a:extLst>
          </p:cNvPr>
          <p:cNvSpPr/>
          <p:nvPr/>
        </p:nvSpPr>
        <p:spPr>
          <a:xfrm>
            <a:off x="458774" y="-1164543"/>
            <a:ext cx="808842" cy="808842"/>
          </a:xfrm>
          <a:prstGeom prst="roundRect">
            <a:avLst>
              <a:gd name="adj" fmla="val 5678"/>
            </a:avLst>
          </a:prstGeom>
          <a:solidFill>
            <a:srgbClr val="FFFFFF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17">
            <a:extLst>
              <a:ext uri="{FF2B5EF4-FFF2-40B4-BE49-F238E27FC236}">
                <a16:creationId xmlns:a16="http://schemas.microsoft.com/office/drawing/2014/main" id="{A2F6FDC4-3EF0-424C-A5E6-6372264756F3}"/>
              </a:ext>
            </a:extLst>
          </p:cNvPr>
          <p:cNvSpPr/>
          <p:nvPr/>
        </p:nvSpPr>
        <p:spPr>
          <a:xfrm>
            <a:off x="1972944" y="-1164543"/>
            <a:ext cx="808842" cy="808842"/>
          </a:xfrm>
          <a:prstGeom prst="roundRect">
            <a:avLst>
              <a:gd name="adj" fmla="val 5678"/>
            </a:avLst>
          </a:prstGeom>
          <a:solidFill>
            <a:srgbClr val="CCC8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C92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20">
            <a:extLst>
              <a:ext uri="{FF2B5EF4-FFF2-40B4-BE49-F238E27FC236}">
                <a16:creationId xmlns:a16="http://schemas.microsoft.com/office/drawing/2014/main" id="{B348D55E-8322-4B54-8DB0-300A98EC9B56}"/>
              </a:ext>
            </a:extLst>
          </p:cNvPr>
          <p:cNvSpPr/>
          <p:nvPr/>
        </p:nvSpPr>
        <p:spPr>
          <a:xfrm>
            <a:off x="3487114" y="-1164543"/>
            <a:ext cx="808842" cy="808842"/>
          </a:xfrm>
          <a:prstGeom prst="roundRect">
            <a:avLst>
              <a:gd name="adj" fmla="val 5678"/>
            </a:avLst>
          </a:prstGeom>
          <a:solidFill>
            <a:srgbClr val="9A9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CC8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22">
            <a:extLst>
              <a:ext uri="{FF2B5EF4-FFF2-40B4-BE49-F238E27FC236}">
                <a16:creationId xmlns:a16="http://schemas.microsoft.com/office/drawing/2014/main" id="{0D9E6D14-3031-46A0-B38B-38C867C0FB18}"/>
              </a:ext>
            </a:extLst>
          </p:cNvPr>
          <p:cNvSpPr/>
          <p:nvPr/>
        </p:nvSpPr>
        <p:spPr>
          <a:xfrm>
            <a:off x="4908774" y="-1164543"/>
            <a:ext cx="808842" cy="808842"/>
          </a:xfrm>
          <a:prstGeom prst="roundRect">
            <a:avLst>
              <a:gd name="adj" fmla="val 5678"/>
            </a:avLst>
          </a:prstGeom>
          <a:solidFill>
            <a:srgbClr val="38056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3E00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26">
            <a:extLst>
              <a:ext uri="{FF2B5EF4-FFF2-40B4-BE49-F238E27FC236}">
                <a16:creationId xmlns:a16="http://schemas.microsoft.com/office/drawing/2014/main" id="{B7043ACB-E508-4B6B-8F8B-DB81EB386744}"/>
              </a:ext>
            </a:extLst>
          </p:cNvPr>
          <p:cNvSpPr/>
          <p:nvPr/>
        </p:nvSpPr>
        <p:spPr>
          <a:xfrm>
            <a:off x="7745217" y="-1164543"/>
            <a:ext cx="808842" cy="808842"/>
          </a:xfrm>
          <a:prstGeom prst="roundRect">
            <a:avLst>
              <a:gd name="adj" fmla="val 5678"/>
            </a:avLst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5F5F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24">
            <a:extLst>
              <a:ext uri="{FF2B5EF4-FFF2-40B4-BE49-F238E27FC236}">
                <a16:creationId xmlns:a16="http://schemas.microsoft.com/office/drawing/2014/main" id="{4A05854B-F03C-41FA-BFF4-BE668257D0D0}"/>
              </a:ext>
            </a:extLst>
          </p:cNvPr>
          <p:cNvSpPr/>
          <p:nvPr/>
        </p:nvSpPr>
        <p:spPr>
          <a:xfrm>
            <a:off x="6280741" y="-1164543"/>
            <a:ext cx="808842" cy="808842"/>
          </a:xfrm>
          <a:prstGeom prst="roundRect">
            <a:avLst>
              <a:gd name="adj" fmla="val 5678"/>
            </a:avLst>
          </a:prstGeom>
          <a:solidFill>
            <a:srgbClr val="79FF3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9FF3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231703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425576" y="2076227"/>
            <a:ext cx="9331322" cy="2348174"/>
          </a:xfrm>
        </p:spPr>
        <p:txBody>
          <a:bodyPr wrap="square" lIns="0" tIns="0" anchor="ctr">
            <a:noAutofit/>
          </a:bodyPr>
          <a:lstStyle>
            <a:lvl1pPr algn="ctr">
              <a:defRPr sz="3200" baseline="0">
                <a:solidFill>
                  <a:srgbClr val="38056C"/>
                </a:solidFill>
              </a:defRPr>
            </a:lvl1pPr>
          </a:lstStyle>
          <a:p>
            <a:r>
              <a:rPr lang="ru-RU" dirty="0"/>
              <a:t>Одна короткая фраза на странице</a:t>
            </a:r>
          </a:p>
        </p:txBody>
      </p:sp>
    </p:spTree>
    <p:extLst>
      <p:ext uri="{BB962C8B-B14F-4D97-AF65-F5344CB8AC3E}">
        <p14:creationId xmlns:p14="http://schemas.microsoft.com/office/powerpoint/2010/main" val="2898417937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Титульный слайд">
    <p:bg>
      <p:bgPr>
        <a:solidFill>
          <a:srgbClr val="3805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425576" y="2076227"/>
            <a:ext cx="9331322" cy="2348174"/>
          </a:xfrm>
        </p:spPr>
        <p:txBody>
          <a:bodyPr wrap="square" lIns="0" tIns="0" anchor="ctr">
            <a:noAutofit/>
          </a:bodyPr>
          <a:lstStyle>
            <a:lvl1pPr algn="ctr">
              <a:defRPr sz="3200" baseline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Одна короткая фраза на странице</a:t>
            </a:r>
          </a:p>
        </p:txBody>
      </p:sp>
    </p:spTree>
    <p:extLst>
      <p:ext uri="{BB962C8B-B14F-4D97-AF65-F5344CB8AC3E}">
        <p14:creationId xmlns:p14="http://schemas.microsoft.com/office/powerpoint/2010/main" val="1822410609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79425" y="1989138"/>
            <a:ext cx="4876800" cy="1107996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79425" y="3444296"/>
            <a:ext cx="5691187" cy="774571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Второй уровень</a:t>
            </a:r>
          </a:p>
          <a:p>
            <a:pPr lvl="1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346F134-649F-4924-9D44-80447144103F}"/>
              </a:ext>
            </a:extLst>
          </p:cNvPr>
          <p:cNvSpPr/>
          <p:nvPr/>
        </p:nvSpPr>
        <p:spPr>
          <a:xfrm>
            <a:off x="0" y="584689"/>
            <a:ext cx="10761663" cy="6273311"/>
          </a:xfrm>
          <a:prstGeom prst="rect">
            <a:avLst/>
          </a:prstGeom>
          <a:solidFill>
            <a:srgbClr val="5028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Треугольник 7">
            <a:extLst>
              <a:ext uri="{FF2B5EF4-FFF2-40B4-BE49-F238E27FC236}">
                <a16:creationId xmlns:a16="http://schemas.microsoft.com/office/drawing/2014/main" id="{F407D938-2F94-4CCF-9745-63957A1D66A0}"/>
              </a:ext>
            </a:extLst>
          </p:cNvPr>
          <p:cNvSpPr/>
          <p:nvPr/>
        </p:nvSpPr>
        <p:spPr>
          <a:xfrm rot="10800000">
            <a:off x="10455275" y="-2579"/>
            <a:ext cx="1736724" cy="1625432"/>
          </a:xfrm>
          <a:prstGeom prst="triangle">
            <a:avLst>
              <a:gd name="adj" fmla="val 50390"/>
            </a:avLst>
          </a:prstGeom>
          <a:solidFill>
            <a:srgbClr val="CED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759877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79425" y="1989138"/>
            <a:ext cx="4897247" cy="1107996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79425" y="3441788"/>
            <a:ext cx="5691187" cy="774571"/>
          </a:xfrm>
        </p:spPr>
        <p:txBody>
          <a:bodyPr/>
          <a:lstStyle>
            <a:lvl1pPr marL="0" indent="0">
              <a:buNone/>
              <a:defRPr>
                <a:solidFill>
                  <a:srgbClr val="CEDC00"/>
                </a:solidFill>
              </a:defRPr>
            </a:lvl1pPr>
            <a:lvl2pPr>
              <a:defRPr>
                <a:solidFill>
                  <a:srgbClr val="CEDC00"/>
                </a:solidFill>
              </a:defRPr>
            </a:lvl2pPr>
            <a:lvl4pPr>
              <a:defRPr>
                <a:solidFill>
                  <a:srgbClr val="CEDC00"/>
                </a:solidFill>
              </a:defRPr>
            </a:lvl4pPr>
            <a:lvl5pPr>
              <a:defRPr>
                <a:solidFill>
                  <a:srgbClr val="CEDC00"/>
                </a:solidFill>
              </a:defRPr>
            </a:lvl5pPr>
          </a:lstStyle>
          <a:p>
            <a:pPr lvl="0"/>
            <a:r>
              <a:rPr lang="ru-RU" dirty="0"/>
              <a:t>Второй уровень</a:t>
            </a:r>
          </a:p>
          <a:p>
            <a:pPr lvl="1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57620061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9426" y="474663"/>
            <a:ext cx="4896616" cy="387798"/>
          </a:xfrm>
        </p:spPr>
        <p:txBody>
          <a:bodyPr wrap="square" lIns="0" tIns="0" anchor="t">
            <a:spAutoFit/>
          </a:bodyPr>
          <a:lstStyle>
            <a:lvl1pPr algn="l">
              <a:defRPr sz="2800">
                <a:solidFill>
                  <a:srgbClr val="50287D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9425" y="882310"/>
            <a:ext cx="3987992" cy="246221"/>
          </a:xfrm>
        </p:spPr>
        <p:txBody>
          <a:bodyPr/>
          <a:lstStyle>
            <a:lvl1pPr marL="0" indent="0" algn="l">
              <a:buNone/>
              <a:defRPr sz="1600">
                <a:solidFill>
                  <a:srgbClr val="28323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3"/>
          </p:nvPr>
        </p:nvSpPr>
        <p:spPr>
          <a:xfrm>
            <a:off x="479426" y="1989138"/>
            <a:ext cx="4586288" cy="774571"/>
          </a:xfrm>
        </p:spPr>
        <p:txBody>
          <a:bodyPr/>
          <a:lstStyle>
            <a:lvl1pPr>
              <a:defRPr>
                <a:solidFill>
                  <a:srgbClr val="28323C"/>
                </a:solidFill>
              </a:defRPr>
            </a:lvl1pPr>
            <a:lvl2pPr>
              <a:defRPr>
                <a:solidFill>
                  <a:srgbClr val="28323C"/>
                </a:solidFill>
              </a:defRPr>
            </a:lvl2pPr>
            <a:lvl3pPr>
              <a:defRPr>
                <a:solidFill>
                  <a:srgbClr val="28323C"/>
                </a:solidFill>
              </a:defRPr>
            </a:lvl3pPr>
            <a:lvl4pPr>
              <a:defRPr>
                <a:solidFill>
                  <a:srgbClr val="28323C"/>
                </a:solidFill>
              </a:defRPr>
            </a:lvl4pPr>
            <a:lvl5pPr>
              <a:defRPr>
                <a:solidFill>
                  <a:srgbClr val="28323C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5868193" y="1103909"/>
            <a:ext cx="1935738" cy="4791075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Рисунок 6"/>
          <p:cNvSpPr>
            <a:spLocks noGrp="1"/>
          </p:cNvSpPr>
          <p:nvPr>
            <p:ph type="pic" sz="quarter" idx="15"/>
          </p:nvPr>
        </p:nvSpPr>
        <p:spPr>
          <a:xfrm>
            <a:off x="7923851" y="1856929"/>
            <a:ext cx="1929597" cy="4791075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13" name="Рисунок 6"/>
          <p:cNvSpPr>
            <a:spLocks noGrp="1"/>
          </p:cNvSpPr>
          <p:nvPr>
            <p:ph type="pic" sz="quarter" idx="16"/>
          </p:nvPr>
        </p:nvSpPr>
        <p:spPr>
          <a:xfrm>
            <a:off x="9979510" y="474663"/>
            <a:ext cx="1662414" cy="5153627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074368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9425" y="474663"/>
            <a:ext cx="5286953" cy="387798"/>
          </a:xfrm>
        </p:spPr>
        <p:txBody>
          <a:bodyPr lIns="0" tIns="0" anchor="t">
            <a:spAutoFit/>
          </a:bodyPr>
          <a:lstStyle>
            <a:lvl1pPr algn="l">
              <a:defRPr sz="2800">
                <a:solidFill>
                  <a:srgbClr val="50287D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9425" y="882310"/>
            <a:ext cx="3987992" cy="246221"/>
          </a:xfrm>
        </p:spPr>
        <p:txBody>
          <a:bodyPr/>
          <a:lstStyle>
            <a:lvl1pPr marL="0" indent="0" algn="l">
              <a:buNone/>
              <a:defRPr sz="1600">
                <a:solidFill>
                  <a:srgbClr val="28323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14"/>
          </p:nvPr>
        </p:nvSpPr>
        <p:spPr>
          <a:xfrm>
            <a:off x="6176964" y="1989138"/>
            <a:ext cx="4743450" cy="421993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Текст 13"/>
          <p:cNvSpPr>
            <a:spLocks noGrp="1"/>
          </p:cNvSpPr>
          <p:nvPr>
            <p:ph type="body" sz="quarter" idx="15"/>
          </p:nvPr>
        </p:nvSpPr>
        <p:spPr>
          <a:xfrm>
            <a:off x="479426" y="1989138"/>
            <a:ext cx="4586288" cy="774571"/>
          </a:xfrm>
        </p:spPr>
        <p:txBody>
          <a:bodyPr/>
          <a:lstStyle>
            <a:lvl1pPr>
              <a:buClr>
                <a:srgbClr val="CEDC00"/>
              </a:buClr>
              <a:defRPr sz="1600"/>
            </a:lvl1pPr>
            <a:lvl2pPr>
              <a:buClr>
                <a:srgbClr val="CEDC00"/>
              </a:buClr>
              <a:defRPr sz="1400"/>
            </a:lvl2pPr>
            <a:lvl3pPr>
              <a:buClr>
                <a:srgbClr val="CEDC00"/>
              </a:buClr>
              <a:defRPr sz="1200"/>
            </a:lvl3pPr>
            <a:lvl4pPr>
              <a:buClr>
                <a:srgbClr val="CEDC00"/>
              </a:buClr>
              <a:defRPr/>
            </a:lvl4pPr>
            <a:lvl5pPr>
              <a:buClr>
                <a:srgbClr val="CEDC00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pic>
        <p:nvPicPr>
          <p:cNvPr id="8" name="Изображение 8">
            <a:extLst>
              <a:ext uri="{FF2B5EF4-FFF2-40B4-BE49-F238E27FC236}">
                <a16:creationId xmlns:a16="http://schemas.microsoft.com/office/drawing/2014/main" id="{9017DC78-8531-4556-BA5A-A5B5D2A460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209" y="6331868"/>
            <a:ext cx="316136" cy="31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653209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ерсональное и готовые реш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"/>
          <p:cNvSpPr>
            <a:spLocks noGrp="1"/>
          </p:cNvSpPr>
          <p:nvPr>
            <p:ph type="title" hasCustomPrompt="1"/>
          </p:nvPr>
        </p:nvSpPr>
        <p:spPr>
          <a:xfrm>
            <a:off x="1057276" y="1114425"/>
            <a:ext cx="7218978" cy="585788"/>
          </a:xfrm>
        </p:spPr>
        <p:txBody>
          <a:bodyPr>
            <a:normAutofit/>
          </a:bodyPr>
          <a:lstStyle>
            <a:lvl1pPr>
              <a:defRPr sz="3200" b="1" baseline="0"/>
            </a:lvl1pPr>
          </a:lstStyle>
          <a:p>
            <a:r>
              <a:rPr lang="ru-RU"/>
              <a:t>Введите заголовок</a:t>
            </a:r>
            <a:endParaRPr lang="ru-RU" dirty="0"/>
          </a:p>
        </p:txBody>
      </p:sp>
      <p:sp>
        <p:nvSpPr>
          <p:cNvPr id="5" name="Текст  1"/>
          <p:cNvSpPr>
            <a:spLocks noGrp="1"/>
          </p:cNvSpPr>
          <p:nvPr>
            <p:ph type="body" sz="quarter" idx="10" hasCustomPrompt="1"/>
          </p:nvPr>
        </p:nvSpPr>
        <p:spPr>
          <a:xfrm>
            <a:off x="1074693" y="1738313"/>
            <a:ext cx="6828336" cy="442912"/>
          </a:xfrm>
        </p:spPr>
        <p:txBody>
          <a:bodyPr>
            <a:noAutofit/>
          </a:bodyPr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 sz="11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 sz="110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ru-RU"/>
              <a:t>Введите текст</a:t>
            </a:r>
            <a:endParaRPr lang="ru-RU" dirty="0"/>
          </a:p>
        </p:txBody>
      </p:sp>
      <p:sp>
        <p:nvSpPr>
          <p:cNvPr id="6" name="Текст  2"/>
          <p:cNvSpPr>
            <a:spLocks noGrp="1"/>
          </p:cNvSpPr>
          <p:nvPr>
            <p:ph type="body" idx="11" hasCustomPrompt="1"/>
          </p:nvPr>
        </p:nvSpPr>
        <p:spPr>
          <a:xfrm>
            <a:off x="441749" y="121037"/>
            <a:ext cx="5714921" cy="261610"/>
          </a:xfrm>
        </p:spPr>
        <p:txBody>
          <a:bodyPr vert="horz" wrap="none" lIns="91440" tIns="45720" rIns="91440" bIns="45720" anchor="ctr" anchorCtr="0">
            <a:noAutofit/>
          </a:bodyPr>
          <a:lstStyle>
            <a:lvl1pPr marL="0" marR="0" indent="0" algn="l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200" b="0" i="0" u="none" strike="noStrike" kern="1200" cap="none" spc="0" baseline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  <a:sym typeface="+mn-lt"/>
              </a:defRPr>
            </a:lvl1pPr>
          </a:lstStyle>
          <a:p>
            <a:pPr lvl="0"/>
            <a:r>
              <a:rPr lang="ru-RU"/>
              <a:t>Введите текст</a:t>
            </a:r>
            <a:endParaRPr lang="ru-RU" dirty="0"/>
          </a:p>
        </p:txBody>
      </p:sp>
      <p:sp>
        <p:nvSpPr>
          <p:cNvPr id="7" name="Картинка  1"/>
          <p:cNvSpPr>
            <a:spLocks noGrp="1"/>
          </p:cNvSpPr>
          <p:nvPr>
            <p:ph type="pic" sz="quarter" idx="12" hasCustomPrompt="1"/>
          </p:nvPr>
        </p:nvSpPr>
        <p:spPr>
          <a:xfrm>
            <a:off x="9462784" y="1125041"/>
            <a:ext cx="4606925" cy="4606925"/>
          </a:xfrm>
          <a:prstGeom prst="ellipse">
            <a:avLst/>
          </a:prstGeom>
        </p:spPr>
        <p:txBody>
          <a:bodyPr lIns="0">
            <a:normAutofit/>
          </a:bodyPr>
          <a:lstStyle>
            <a:lvl1pPr>
              <a:defRPr sz="1400"/>
            </a:lvl1pPr>
          </a:lstStyle>
          <a:p>
            <a:r>
              <a:rPr lang="ru-RU" dirty="0"/>
              <a:t>Нажмите на </a:t>
            </a:r>
            <a:br>
              <a:rPr lang="ru-RU" dirty="0"/>
            </a:br>
            <a:r>
              <a:rPr lang="ru-RU" dirty="0"/>
              <a:t>иконку чтобы </a:t>
            </a:r>
            <a:br>
              <a:rPr lang="ru-RU" dirty="0"/>
            </a:br>
            <a:r>
              <a:rPr lang="ru-RU" dirty="0"/>
              <a:t>добавить </a:t>
            </a:r>
            <a:br>
              <a:rPr lang="ru-RU" dirty="0"/>
            </a:br>
            <a:r>
              <a:rPr lang="ru-RU" dirty="0"/>
              <a:t>картинку</a:t>
            </a:r>
          </a:p>
        </p:txBody>
      </p:sp>
    </p:spTree>
    <p:extLst>
      <p:ext uri="{BB962C8B-B14F-4D97-AF65-F5344CB8AC3E}">
        <p14:creationId xmlns:p14="http://schemas.microsoft.com/office/powerpoint/2010/main" val="1439820706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681EE-964B-42A0-9CBD-0EE7D31A1053}" type="datetimeFigureOut">
              <a:rPr lang="ru-RU" smtClean="0"/>
              <a:t>22.05.2025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DE98-352A-4C1D-9B1F-B20BB94B5B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256678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9425" y="350838"/>
            <a:ext cx="11226800" cy="332399"/>
          </a:xfrm>
        </p:spPr>
        <p:txBody>
          <a:bodyPr wrap="square" lIns="0" tIns="0" anchor="t">
            <a:spAutoFit/>
          </a:bodyPr>
          <a:lstStyle>
            <a:lvl1pPr algn="l">
              <a:defRPr sz="2400">
                <a:solidFill>
                  <a:srgbClr val="50287D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209" y="6331868"/>
            <a:ext cx="316136" cy="31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672877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9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9425" y="474663"/>
            <a:ext cx="5286953" cy="387798"/>
          </a:xfrm>
        </p:spPr>
        <p:txBody>
          <a:bodyPr lIns="0" tIns="0" anchor="t">
            <a:spAutoFit/>
          </a:bodyPr>
          <a:lstStyle>
            <a:lvl1pPr algn="l">
              <a:defRPr sz="2800">
                <a:solidFill>
                  <a:srgbClr val="50287D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209" y="6331868"/>
            <a:ext cx="316136" cy="31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16314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84689"/>
            <a:ext cx="10761663" cy="6273311"/>
          </a:xfrm>
          <a:prstGeom prst="rect">
            <a:avLst/>
          </a:prstGeom>
          <a:solidFill>
            <a:srgbClr val="5028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79425" y="1989138"/>
            <a:ext cx="4876800" cy="1107996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79425" y="3444296"/>
            <a:ext cx="5691187" cy="774571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Второй уровень</a:t>
            </a:r>
          </a:p>
          <a:p>
            <a:pPr lvl="1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</p:txBody>
      </p:sp>
      <p:sp>
        <p:nvSpPr>
          <p:cNvPr id="8" name="Треугольник 7"/>
          <p:cNvSpPr/>
          <p:nvPr/>
        </p:nvSpPr>
        <p:spPr>
          <a:xfrm rot="10800000">
            <a:off x="10455275" y="-2579"/>
            <a:ext cx="1736724" cy="1625432"/>
          </a:xfrm>
          <a:prstGeom prst="triangle">
            <a:avLst>
              <a:gd name="adj" fmla="val 50390"/>
            </a:avLst>
          </a:prstGeom>
          <a:solidFill>
            <a:srgbClr val="CED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765263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38E03E-DA8D-2B93-29AE-5B125B9BC1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3248" y="702587"/>
            <a:ext cx="7182977" cy="2525142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85000"/>
              </a:lnSpc>
              <a:defRPr sz="6600" b="0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 </a:t>
            </a:r>
            <a:br>
              <a:rPr lang="ru-RU" dirty="0"/>
            </a:br>
            <a:r>
              <a:rPr lang="ru-RU" dirty="0"/>
              <a:t>в 1–2 строки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50E71FA-ED3E-3A9B-1F0C-50252EE0D85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90563" y="3506425"/>
            <a:ext cx="7205662" cy="1225063"/>
          </a:xfrm>
        </p:spPr>
        <p:txBody>
          <a:bodyPr lIns="0" tIns="0" rIns="0" bIns="0"/>
          <a:lstStyle>
            <a:lvl1pPr marL="0" indent="0" algn="l">
              <a:lnSpc>
                <a:spcPct val="85000"/>
              </a:lnSpc>
              <a:buNone/>
              <a:defRPr sz="24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 </a:t>
            </a:r>
            <a:br>
              <a:rPr lang="ru-RU" dirty="0"/>
            </a:br>
            <a:r>
              <a:rPr lang="ru-RU" dirty="0"/>
              <a:t>в 1–2 строки</a:t>
            </a:r>
          </a:p>
        </p:txBody>
      </p:sp>
      <p:grpSp>
        <p:nvGrpSpPr>
          <p:cNvPr id="31" name="Группа 30">
            <a:extLst>
              <a:ext uri="{FF2B5EF4-FFF2-40B4-BE49-F238E27FC236}">
                <a16:creationId xmlns:a16="http://schemas.microsoft.com/office/drawing/2014/main" id="{277C2A6C-CCE7-A641-E169-B739D0DD5334}"/>
              </a:ext>
            </a:extLst>
          </p:cNvPr>
          <p:cNvGrpSpPr/>
          <p:nvPr userDrawn="1"/>
        </p:nvGrpSpPr>
        <p:grpSpPr>
          <a:xfrm>
            <a:off x="685252" y="5814886"/>
            <a:ext cx="1366174" cy="365876"/>
            <a:chOff x="1148427" y="875396"/>
            <a:chExt cx="6378262" cy="1708169"/>
          </a:xfrm>
        </p:grpSpPr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id="{833EC087-796D-B22B-0D71-8E7135BD65F1}"/>
                </a:ext>
              </a:extLst>
            </p:cNvPr>
            <p:cNvSpPr/>
            <p:nvPr/>
          </p:nvSpPr>
          <p:spPr>
            <a:xfrm>
              <a:off x="1174323" y="932546"/>
              <a:ext cx="493827" cy="818446"/>
            </a:xfrm>
            <a:custGeom>
              <a:avLst/>
              <a:gdLst>
                <a:gd name="connsiteX0" fmla="*/ 231567 w 493827"/>
                <a:gd name="connsiteY0" fmla="*/ 12 h 818446"/>
                <a:gd name="connsiteX1" fmla="*/ 335307 w 493827"/>
                <a:gd name="connsiteY1" fmla="*/ 18319 h 818446"/>
                <a:gd name="connsiteX2" fmla="*/ 418572 w 493827"/>
                <a:gd name="connsiteY2" fmla="*/ 69626 h 818446"/>
                <a:gd name="connsiteX3" fmla="*/ 473733 w 493827"/>
                <a:gd name="connsiteY3" fmla="*/ 149438 h 818446"/>
                <a:gd name="connsiteX4" fmla="*/ 493807 w 493827"/>
                <a:gd name="connsiteY4" fmla="*/ 253178 h 818446"/>
                <a:gd name="connsiteX5" fmla="*/ 474376 w 493827"/>
                <a:gd name="connsiteY5" fmla="*/ 354670 h 818446"/>
                <a:gd name="connsiteX6" fmla="*/ 420820 w 493827"/>
                <a:gd name="connsiteY6" fmla="*/ 434482 h 818446"/>
                <a:gd name="connsiteX7" fmla="*/ 338760 w 493827"/>
                <a:gd name="connsiteY7" fmla="*/ 486352 h 818446"/>
                <a:gd name="connsiteX8" fmla="*/ 232852 w 493827"/>
                <a:gd name="connsiteY8" fmla="*/ 504899 h 818446"/>
                <a:gd name="connsiteX9" fmla="*/ 128952 w 493827"/>
                <a:gd name="connsiteY9" fmla="*/ 504899 h 818446"/>
                <a:gd name="connsiteX10" fmla="*/ 128952 w 493827"/>
                <a:gd name="connsiteY10" fmla="*/ 818447 h 818446"/>
                <a:gd name="connsiteX11" fmla="*/ 0 w 493827"/>
                <a:gd name="connsiteY11" fmla="*/ 818447 h 818446"/>
                <a:gd name="connsiteX12" fmla="*/ 0 w 493827"/>
                <a:gd name="connsiteY12" fmla="*/ 12 h 818446"/>
                <a:gd name="connsiteX13" fmla="*/ 231567 w 493827"/>
                <a:gd name="connsiteY13" fmla="*/ 12 h 818446"/>
                <a:gd name="connsiteX14" fmla="*/ 128952 w 493827"/>
                <a:gd name="connsiteY14" fmla="*/ 139161 h 818446"/>
                <a:gd name="connsiteX15" fmla="*/ 128952 w 493827"/>
                <a:gd name="connsiteY15" fmla="*/ 366071 h 818446"/>
                <a:gd name="connsiteX16" fmla="*/ 252042 w 493827"/>
                <a:gd name="connsiteY16" fmla="*/ 366071 h 818446"/>
                <a:gd name="connsiteX17" fmla="*/ 295355 w 493827"/>
                <a:gd name="connsiteY17" fmla="*/ 358471 h 818446"/>
                <a:gd name="connsiteX18" fmla="*/ 332336 w 493827"/>
                <a:gd name="connsiteY18" fmla="*/ 334677 h 818446"/>
                <a:gd name="connsiteX19" fmla="*/ 357114 w 493827"/>
                <a:gd name="connsiteY19" fmla="*/ 296755 h 818446"/>
                <a:gd name="connsiteX20" fmla="*/ 364454 w 493827"/>
                <a:gd name="connsiteY20" fmla="*/ 252054 h 818446"/>
                <a:gd name="connsiteX21" fmla="*/ 356891 w 493827"/>
                <a:gd name="connsiteY21" fmla="*/ 208751 h 818446"/>
                <a:gd name="connsiteX22" fmla="*/ 333139 w 493827"/>
                <a:gd name="connsiteY22" fmla="*/ 171760 h 818446"/>
                <a:gd name="connsiteX23" fmla="*/ 295794 w 493827"/>
                <a:gd name="connsiteY23" fmla="*/ 146863 h 818446"/>
                <a:gd name="connsiteX24" fmla="*/ 251560 w 493827"/>
                <a:gd name="connsiteY24" fmla="*/ 139242 h 818446"/>
                <a:gd name="connsiteX25" fmla="*/ 128952 w 493827"/>
                <a:gd name="connsiteY25" fmla="*/ 139161 h 818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93827" h="818446">
                  <a:moveTo>
                    <a:pt x="231567" y="12"/>
                  </a:moveTo>
                  <a:cubicBezTo>
                    <a:pt x="266979" y="-311"/>
                    <a:pt x="302146" y="5894"/>
                    <a:pt x="335307" y="18319"/>
                  </a:cubicBezTo>
                  <a:cubicBezTo>
                    <a:pt x="366165" y="29781"/>
                    <a:pt x="394459" y="47216"/>
                    <a:pt x="418572" y="69626"/>
                  </a:cubicBezTo>
                  <a:cubicBezTo>
                    <a:pt x="442359" y="92063"/>
                    <a:pt x="461154" y="119256"/>
                    <a:pt x="473733" y="149438"/>
                  </a:cubicBezTo>
                  <a:cubicBezTo>
                    <a:pt x="487422" y="182290"/>
                    <a:pt x="494253" y="217593"/>
                    <a:pt x="493807" y="253178"/>
                  </a:cubicBezTo>
                  <a:cubicBezTo>
                    <a:pt x="494121" y="287962"/>
                    <a:pt x="487516" y="322462"/>
                    <a:pt x="474376" y="354670"/>
                  </a:cubicBezTo>
                  <a:cubicBezTo>
                    <a:pt x="462221" y="384683"/>
                    <a:pt x="443986" y="411857"/>
                    <a:pt x="420820" y="434482"/>
                  </a:cubicBezTo>
                  <a:cubicBezTo>
                    <a:pt x="397151" y="457010"/>
                    <a:pt x="369264" y="474638"/>
                    <a:pt x="338760" y="486352"/>
                  </a:cubicBezTo>
                  <a:cubicBezTo>
                    <a:pt x="304933" y="499122"/>
                    <a:pt x="269005" y="505413"/>
                    <a:pt x="232852" y="504899"/>
                  </a:cubicBezTo>
                  <a:lnTo>
                    <a:pt x="128952" y="504899"/>
                  </a:lnTo>
                  <a:lnTo>
                    <a:pt x="128952" y="818447"/>
                  </a:lnTo>
                  <a:lnTo>
                    <a:pt x="0" y="818447"/>
                  </a:lnTo>
                  <a:lnTo>
                    <a:pt x="0" y="12"/>
                  </a:lnTo>
                  <a:lnTo>
                    <a:pt x="231567" y="12"/>
                  </a:lnTo>
                  <a:close/>
                  <a:moveTo>
                    <a:pt x="128952" y="139161"/>
                  </a:moveTo>
                  <a:lnTo>
                    <a:pt x="128952" y="366071"/>
                  </a:lnTo>
                  <a:lnTo>
                    <a:pt x="252042" y="366071"/>
                  </a:lnTo>
                  <a:cubicBezTo>
                    <a:pt x="266841" y="366446"/>
                    <a:pt x="281567" y="363862"/>
                    <a:pt x="295355" y="358471"/>
                  </a:cubicBezTo>
                  <a:cubicBezTo>
                    <a:pt x="309143" y="353081"/>
                    <a:pt x="321716" y="344990"/>
                    <a:pt x="332336" y="334677"/>
                  </a:cubicBezTo>
                  <a:cubicBezTo>
                    <a:pt x="343144" y="323897"/>
                    <a:pt x="351583" y="310981"/>
                    <a:pt x="357114" y="296755"/>
                  </a:cubicBezTo>
                  <a:cubicBezTo>
                    <a:pt x="362644" y="282527"/>
                    <a:pt x="365144" y="267303"/>
                    <a:pt x="364454" y="252054"/>
                  </a:cubicBezTo>
                  <a:cubicBezTo>
                    <a:pt x="364839" y="237260"/>
                    <a:pt x="362268" y="222538"/>
                    <a:pt x="356891" y="208751"/>
                  </a:cubicBezTo>
                  <a:cubicBezTo>
                    <a:pt x="351514" y="194963"/>
                    <a:pt x="343439" y="182387"/>
                    <a:pt x="333139" y="171760"/>
                  </a:cubicBezTo>
                  <a:cubicBezTo>
                    <a:pt x="322565" y="160945"/>
                    <a:pt x="309844" y="152463"/>
                    <a:pt x="295794" y="146863"/>
                  </a:cubicBezTo>
                  <a:cubicBezTo>
                    <a:pt x="281743" y="141261"/>
                    <a:pt x="266675" y="138666"/>
                    <a:pt x="251560" y="139242"/>
                  </a:cubicBezTo>
                  <a:lnTo>
                    <a:pt x="128952" y="139161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:a16="http://schemas.microsoft.com/office/drawing/2014/main" id="{A87B30AD-0016-5474-DC7E-B338AB321081}"/>
                </a:ext>
              </a:extLst>
            </p:cNvPr>
            <p:cNvSpPr/>
            <p:nvPr/>
          </p:nvSpPr>
          <p:spPr>
            <a:xfrm>
              <a:off x="1682404" y="1158672"/>
              <a:ext cx="566034" cy="607480"/>
            </a:xfrm>
            <a:custGeom>
              <a:avLst/>
              <a:gdLst>
                <a:gd name="connsiteX0" fmla="*/ 309485 w 566034"/>
                <a:gd name="connsiteY0" fmla="*/ 479479 h 607480"/>
                <a:gd name="connsiteX1" fmla="*/ 413864 w 566034"/>
                <a:gd name="connsiteY1" fmla="*/ 457237 h 607480"/>
                <a:gd name="connsiteX2" fmla="*/ 487416 w 566034"/>
                <a:gd name="connsiteY2" fmla="*/ 404244 h 607480"/>
                <a:gd name="connsiteX3" fmla="*/ 523869 w 566034"/>
                <a:gd name="connsiteY3" fmla="*/ 501158 h 607480"/>
                <a:gd name="connsiteX4" fmla="*/ 491750 w 566034"/>
                <a:gd name="connsiteY4" fmla="*/ 541305 h 607480"/>
                <a:gd name="connsiteX5" fmla="*/ 442773 w 566034"/>
                <a:gd name="connsiteY5" fmla="*/ 575510 h 607480"/>
                <a:gd name="connsiteX6" fmla="*/ 379501 w 566034"/>
                <a:gd name="connsiteY6" fmla="*/ 598876 h 607480"/>
                <a:gd name="connsiteX7" fmla="*/ 304828 w 566034"/>
                <a:gd name="connsiteY7" fmla="*/ 607467 h 607480"/>
                <a:gd name="connsiteX8" fmla="*/ 183985 w 566034"/>
                <a:gd name="connsiteY8" fmla="*/ 586351 h 607480"/>
                <a:gd name="connsiteX9" fmla="*/ 87071 w 566034"/>
                <a:gd name="connsiteY9" fmla="*/ 525889 h 607480"/>
                <a:gd name="connsiteX10" fmla="*/ 22835 w 566034"/>
                <a:gd name="connsiteY10" fmla="*/ 430099 h 607480"/>
                <a:gd name="connsiteX11" fmla="*/ 33 w 566034"/>
                <a:gd name="connsiteY11" fmla="*/ 304117 h 607480"/>
                <a:gd name="connsiteX12" fmla="*/ 20026 w 566034"/>
                <a:gd name="connsiteY12" fmla="*/ 187852 h 607480"/>
                <a:gd name="connsiteX13" fmla="*/ 78078 w 566034"/>
                <a:gd name="connsiteY13" fmla="*/ 90857 h 607480"/>
                <a:gd name="connsiteX14" fmla="*/ 169292 w 566034"/>
                <a:gd name="connsiteY14" fmla="*/ 24133 h 607480"/>
                <a:gd name="connsiteX15" fmla="*/ 289733 w 566034"/>
                <a:gd name="connsiteY15" fmla="*/ 45 h 607480"/>
                <a:gd name="connsiteX16" fmla="*/ 400416 w 566034"/>
                <a:gd name="connsiteY16" fmla="*/ 23007 h 607480"/>
                <a:gd name="connsiteX17" fmla="*/ 490950 w 566034"/>
                <a:gd name="connsiteY17" fmla="*/ 90696 h 607480"/>
                <a:gd name="connsiteX18" fmla="*/ 546271 w 566034"/>
                <a:gd name="connsiteY18" fmla="*/ 187611 h 607480"/>
                <a:gd name="connsiteX19" fmla="*/ 566026 w 566034"/>
                <a:gd name="connsiteY19" fmla="*/ 302832 h 607480"/>
                <a:gd name="connsiteX20" fmla="*/ 562654 w 566034"/>
                <a:gd name="connsiteY20" fmla="*/ 348440 h 607480"/>
                <a:gd name="connsiteX21" fmla="*/ 127057 w 566034"/>
                <a:gd name="connsiteY21" fmla="*/ 348440 h 607480"/>
                <a:gd name="connsiteX22" fmla="*/ 185270 w 566034"/>
                <a:gd name="connsiteY22" fmla="*/ 447683 h 607480"/>
                <a:gd name="connsiteX23" fmla="*/ 309485 w 566034"/>
                <a:gd name="connsiteY23" fmla="*/ 479479 h 607480"/>
                <a:gd name="connsiteX24" fmla="*/ 436105 w 566034"/>
                <a:gd name="connsiteY24" fmla="*/ 236671 h 607480"/>
                <a:gd name="connsiteX25" fmla="*/ 421151 w 566034"/>
                <a:gd name="connsiteY25" fmla="*/ 192070 h 607480"/>
                <a:gd name="connsiteX26" fmla="*/ 388734 w 566034"/>
                <a:gd name="connsiteY26" fmla="*/ 157983 h 607480"/>
                <a:gd name="connsiteX27" fmla="*/ 290134 w 566034"/>
                <a:gd name="connsiteY27" fmla="*/ 128354 h 607480"/>
                <a:gd name="connsiteX28" fmla="*/ 233928 w 566034"/>
                <a:gd name="connsiteY28" fmla="*/ 136384 h 607480"/>
                <a:gd name="connsiteX29" fmla="*/ 186635 w 566034"/>
                <a:gd name="connsiteY29" fmla="*/ 158625 h 607480"/>
                <a:gd name="connsiteX30" fmla="*/ 151306 w 566034"/>
                <a:gd name="connsiteY30" fmla="*/ 192830 h 607480"/>
                <a:gd name="connsiteX31" fmla="*/ 132437 w 566034"/>
                <a:gd name="connsiteY31" fmla="*/ 236751 h 607480"/>
                <a:gd name="connsiteX32" fmla="*/ 436105 w 566034"/>
                <a:gd name="connsiteY32" fmla="*/ 236671 h 607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66034" h="607480">
                  <a:moveTo>
                    <a:pt x="309485" y="479479"/>
                  </a:moveTo>
                  <a:cubicBezTo>
                    <a:pt x="345468" y="479607"/>
                    <a:pt x="381060" y="472022"/>
                    <a:pt x="413864" y="457237"/>
                  </a:cubicBezTo>
                  <a:cubicBezTo>
                    <a:pt x="442344" y="445841"/>
                    <a:pt x="467595" y="427647"/>
                    <a:pt x="487416" y="404244"/>
                  </a:cubicBezTo>
                  <a:lnTo>
                    <a:pt x="523869" y="501158"/>
                  </a:lnTo>
                  <a:cubicBezTo>
                    <a:pt x="515287" y="516112"/>
                    <a:pt x="504457" y="529654"/>
                    <a:pt x="491750" y="541305"/>
                  </a:cubicBezTo>
                  <a:cubicBezTo>
                    <a:pt x="477091" y="554923"/>
                    <a:pt x="460604" y="566436"/>
                    <a:pt x="442773" y="575510"/>
                  </a:cubicBezTo>
                  <a:cubicBezTo>
                    <a:pt x="422684" y="585775"/>
                    <a:pt x="401442" y="593619"/>
                    <a:pt x="379501" y="598876"/>
                  </a:cubicBezTo>
                  <a:cubicBezTo>
                    <a:pt x="355047" y="604736"/>
                    <a:pt x="329974" y="607621"/>
                    <a:pt x="304828" y="607467"/>
                  </a:cubicBezTo>
                  <a:cubicBezTo>
                    <a:pt x="263598" y="607832"/>
                    <a:pt x="222648" y="600676"/>
                    <a:pt x="183985" y="586351"/>
                  </a:cubicBezTo>
                  <a:cubicBezTo>
                    <a:pt x="147882" y="573043"/>
                    <a:pt x="114896" y="552464"/>
                    <a:pt x="87071" y="525889"/>
                  </a:cubicBezTo>
                  <a:cubicBezTo>
                    <a:pt x="59048" y="498926"/>
                    <a:pt x="37142" y="466259"/>
                    <a:pt x="22835" y="430099"/>
                  </a:cubicBezTo>
                  <a:cubicBezTo>
                    <a:pt x="7174" y="389970"/>
                    <a:pt x="-569" y="347189"/>
                    <a:pt x="33" y="304117"/>
                  </a:cubicBezTo>
                  <a:cubicBezTo>
                    <a:pt x="-211" y="264487"/>
                    <a:pt x="6557" y="225124"/>
                    <a:pt x="20026" y="187852"/>
                  </a:cubicBezTo>
                  <a:cubicBezTo>
                    <a:pt x="32980" y="152098"/>
                    <a:pt x="52688" y="119168"/>
                    <a:pt x="78078" y="90857"/>
                  </a:cubicBezTo>
                  <a:cubicBezTo>
                    <a:pt x="103496" y="62497"/>
                    <a:pt x="134566" y="39769"/>
                    <a:pt x="169292" y="24133"/>
                  </a:cubicBezTo>
                  <a:cubicBezTo>
                    <a:pt x="207237" y="7530"/>
                    <a:pt x="248320" y="-687"/>
                    <a:pt x="289733" y="45"/>
                  </a:cubicBezTo>
                  <a:cubicBezTo>
                    <a:pt x="327863" y="-496"/>
                    <a:pt x="365647" y="7343"/>
                    <a:pt x="400416" y="23007"/>
                  </a:cubicBezTo>
                  <a:cubicBezTo>
                    <a:pt x="435181" y="38671"/>
                    <a:pt x="466090" y="61778"/>
                    <a:pt x="490950" y="90696"/>
                  </a:cubicBezTo>
                  <a:cubicBezTo>
                    <a:pt x="515353" y="119209"/>
                    <a:pt x="534127" y="152096"/>
                    <a:pt x="546271" y="187611"/>
                  </a:cubicBezTo>
                  <a:cubicBezTo>
                    <a:pt x="559330" y="224624"/>
                    <a:pt x="566007" y="263585"/>
                    <a:pt x="566026" y="302832"/>
                  </a:cubicBezTo>
                  <a:cubicBezTo>
                    <a:pt x="566141" y="318101"/>
                    <a:pt x="565007" y="333354"/>
                    <a:pt x="562654" y="348440"/>
                  </a:cubicBezTo>
                  <a:lnTo>
                    <a:pt x="127057" y="348440"/>
                  </a:lnTo>
                  <a:cubicBezTo>
                    <a:pt x="133160" y="393350"/>
                    <a:pt x="152564" y="426432"/>
                    <a:pt x="185270" y="447683"/>
                  </a:cubicBezTo>
                  <a:cubicBezTo>
                    <a:pt x="217976" y="468934"/>
                    <a:pt x="259381" y="479532"/>
                    <a:pt x="309485" y="479479"/>
                  </a:cubicBezTo>
                  <a:close/>
                  <a:moveTo>
                    <a:pt x="436105" y="236671"/>
                  </a:moveTo>
                  <a:cubicBezTo>
                    <a:pt x="434438" y="220890"/>
                    <a:pt x="429342" y="205665"/>
                    <a:pt x="421151" y="192070"/>
                  </a:cubicBezTo>
                  <a:cubicBezTo>
                    <a:pt x="412969" y="178475"/>
                    <a:pt x="401902" y="166839"/>
                    <a:pt x="388734" y="157983"/>
                  </a:cubicBezTo>
                  <a:cubicBezTo>
                    <a:pt x="359854" y="137874"/>
                    <a:pt x="325315" y="127495"/>
                    <a:pt x="290134" y="128354"/>
                  </a:cubicBezTo>
                  <a:cubicBezTo>
                    <a:pt x="271105" y="128229"/>
                    <a:pt x="252161" y="130936"/>
                    <a:pt x="233928" y="136384"/>
                  </a:cubicBezTo>
                  <a:cubicBezTo>
                    <a:pt x="217136" y="141380"/>
                    <a:pt x="201193" y="148878"/>
                    <a:pt x="186635" y="158625"/>
                  </a:cubicBezTo>
                  <a:cubicBezTo>
                    <a:pt x="172885" y="167794"/>
                    <a:pt x="160915" y="179383"/>
                    <a:pt x="151306" y="192830"/>
                  </a:cubicBezTo>
                  <a:cubicBezTo>
                    <a:pt x="141866" y="205907"/>
                    <a:pt x="135424" y="220902"/>
                    <a:pt x="132437" y="236751"/>
                  </a:cubicBezTo>
                  <a:lnTo>
                    <a:pt x="436105" y="236671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id="{2A0F4ECC-E502-EE21-75A9-58D241DDB663}"/>
                </a:ext>
              </a:extLst>
            </p:cNvPr>
            <p:cNvSpPr/>
            <p:nvPr/>
          </p:nvSpPr>
          <p:spPr>
            <a:xfrm>
              <a:off x="2344261" y="1173146"/>
              <a:ext cx="526722" cy="578195"/>
            </a:xfrm>
            <a:custGeom>
              <a:avLst/>
              <a:gdLst>
                <a:gd name="connsiteX0" fmla="*/ 124292 w 526722"/>
                <a:gd name="connsiteY0" fmla="*/ 80 h 578195"/>
                <a:gd name="connsiteX1" fmla="*/ 124292 w 526722"/>
                <a:gd name="connsiteY1" fmla="*/ 214385 h 578195"/>
                <a:gd name="connsiteX2" fmla="*/ 402517 w 526722"/>
                <a:gd name="connsiteY2" fmla="*/ 214385 h 578195"/>
                <a:gd name="connsiteX3" fmla="*/ 402517 w 526722"/>
                <a:gd name="connsiteY3" fmla="*/ 80 h 578195"/>
                <a:gd name="connsiteX4" fmla="*/ 526723 w 526722"/>
                <a:gd name="connsiteY4" fmla="*/ 80 h 578195"/>
                <a:gd name="connsiteX5" fmla="*/ 526723 w 526722"/>
                <a:gd name="connsiteY5" fmla="*/ 578195 h 578195"/>
                <a:gd name="connsiteX6" fmla="*/ 402517 w 526722"/>
                <a:gd name="connsiteY6" fmla="*/ 578195 h 578195"/>
                <a:gd name="connsiteX7" fmla="*/ 402517 w 526722"/>
                <a:gd name="connsiteY7" fmla="*/ 346628 h 578195"/>
                <a:gd name="connsiteX8" fmla="*/ 124292 w 526722"/>
                <a:gd name="connsiteY8" fmla="*/ 346628 h 578195"/>
                <a:gd name="connsiteX9" fmla="*/ 124292 w 526722"/>
                <a:gd name="connsiteY9" fmla="*/ 578115 h 578195"/>
                <a:gd name="connsiteX10" fmla="*/ 0 w 526722"/>
                <a:gd name="connsiteY10" fmla="*/ 578115 h 578195"/>
                <a:gd name="connsiteX11" fmla="*/ 0 w 526722"/>
                <a:gd name="connsiteY11" fmla="*/ 0 h 578195"/>
                <a:gd name="connsiteX12" fmla="*/ 124292 w 526722"/>
                <a:gd name="connsiteY12" fmla="*/ 80 h 578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26722" h="578195">
                  <a:moveTo>
                    <a:pt x="124292" y="80"/>
                  </a:moveTo>
                  <a:lnTo>
                    <a:pt x="124292" y="214385"/>
                  </a:lnTo>
                  <a:lnTo>
                    <a:pt x="402517" y="214385"/>
                  </a:lnTo>
                  <a:lnTo>
                    <a:pt x="402517" y="80"/>
                  </a:lnTo>
                  <a:lnTo>
                    <a:pt x="526723" y="80"/>
                  </a:lnTo>
                  <a:lnTo>
                    <a:pt x="526723" y="578195"/>
                  </a:lnTo>
                  <a:lnTo>
                    <a:pt x="402517" y="578195"/>
                  </a:lnTo>
                  <a:lnTo>
                    <a:pt x="402517" y="346628"/>
                  </a:lnTo>
                  <a:lnTo>
                    <a:pt x="124292" y="346628"/>
                  </a:lnTo>
                  <a:lnTo>
                    <a:pt x="124292" y="578115"/>
                  </a:lnTo>
                  <a:lnTo>
                    <a:pt x="0" y="578115"/>
                  </a:lnTo>
                  <a:lnTo>
                    <a:pt x="0" y="0"/>
                  </a:lnTo>
                  <a:lnTo>
                    <a:pt x="124292" y="8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id="{6AD7BB6D-E516-FC21-F93F-E48B25D42D1B}"/>
                </a:ext>
              </a:extLst>
            </p:cNvPr>
            <p:cNvSpPr/>
            <p:nvPr/>
          </p:nvSpPr>
          <p:spPr>
            <a:xfrm>
              <a:off x="2966125" y="1158672"/>
              <a:ext cx="566111" cy="607487"/>
            </a:xfrm>
            <a:custGeom>
              <a:avLst/>
              <a:gdLst>
                <a:gd name="connsiteX0" fmla="*/ 309558 w 566111"/>
                <a:gd name="connsiteY0" fmla="*/ 479486 h 607487"/>
                <a:gd name="connsiteX1" fmla="*/ 413942 w 566111"/>
                <a:gd name="connsiteY1" fmla="*/ 457245 h 607487"/>
                <a:gd name="connsiteX2" fmla="*/ 487409 w 566111"/>
                <a:gd name="connsiteY2" fmla="*/ 404251 h 607487"/>
                <a:gd name="connsiteX3" fmla="*/ 523946 w 566111"/>
                <a:gd name="connsiteY3" fmla="*/ 501166 h 607487"/>
                <a:gd name="connsiteX4" fmla="*/ 491828 w 566111"/>
                <a:gd name="connsiteY4" fmla="*/ 541313 h 607487"/>
                <a:gd name="connsiteX5" fmla="*/ 442851 w 566111"/>
                <a:gd name="connsiteY5" fmla="*/ 575518 h 607487"/>
                <a:gd name="connsiteX6" fmla="*/ 379576 w 566111"/>
                <a:gd name="connsiteY6" fmla="*/ 598883 h 607487"/>
                <a:gd name="connsiteX7" fmla="*/ 304900 w 566111"/>
                <a:gd name="connsiteY7" fmla="*/ 607475 h 607487"/>
                <a:gd name="connsiteX8" fmla="*/ 183980 w 566111"/>
                <a:gd name="connsiteY8" fmla="*/ 586358 h 607487"/>
                <a:gd name="connsiteX9" fmla="*/ 87063 w 566111"/>
                <a:gd name="connsiteY9" fmla="*/ 525816 h 607487"/>
                <a:gd name="connsiteX10" fmla="*/ 22836 w 566111"/>
                <a:gd name="connsiteY10" fmla="*/ 430026 h 607487"/>
                <a:gd name="connsiteX11" fmla="*/ 33 w 566111"/>
                <a:gd name="connsiteY11" fmla="*/ 304044 h 607487"/>
                <a:gd name="connsiteX12" fmla="*/ 20026 w 566111"/>
                <a:gd name="connsiteY12" fmla="*/ 187779 h 607487"/>
                <a:gd name="connsiteX13" fmla="*/ 77596 w 566111"/>
                <a:gd name="connsiteY13" fmla="*/ 90864 h 607487"/>
                <a:gd name="connsiteX14" fmla="*/ 168807 w 566111"/>
                <a:gd name="connsiteY14" fmla="*/ 24141 h 607487"/>
                <a:gd name="connsiteX15" fmla="*/ 289651 w 566111"/>
                <a:gd name="connsiteY15" fmla="*/ 52 h 607487"/>
                <a:gd name="connsiteX16" fmla="*/ 400331 w 566111"/>
                <a:gd name="connsiteY16" fmla="*/ 23014 h 607487"/>
                <a:gd name="connsiteX17" fmla="*/ 490866 w 566111"/>
                <a:gd name="connsiteY17" fmla="*/ 90704 h 607487"/>
                <a:gd name="connsiteX18" fmla="*/ 546187 w 566111"/>
                <a:gd name="connsiteY18" fmla="*/ 187618 h 607487"/>
                <a:gd name="connsiteX19" fmla="*/ 566104 w 566111"/>
                <a:gd name="connsiteY19" fmla="*/ 302840 h 607487"/>
                <a:gd name="connsiteX20" fmla="*/ 562723 w 566111"/>
                <a:gd name="connsiteY20" fmla="*/ 348447 h 607487"/>
                <a:gd name="connsiteX21" fmla="*/ 127211 w 566111"/>
                <a:gd name="connsiteY21" fmla="*/ 348447 h 607487"/>
                <a:gd name="connsiteX22" fmla="*/ 185428 w 566111"/>
                <a:gd name="connsiteY22" fmla="*/ 447690 h 607487"/>
                <a:gd name="connsiteX23" fmla="*/ 309558 w 566111"/>
                <a:gd name="connsiteY23" fmla="*/ 479486 h 607487"/>
                <a:gd name="connsiteX24" fmla="*/ 436107 w 566111"/>
                <a:gd name="connsiteY24" fmla="*/ 236678 h 607487"/>
                <a:gd name="connsiteX25" fmla="*/ 421210 w 566111"/>
                <a:gd name="connsiteY25" fmla="*/ 192071 h 607487"/>
                <a:gd name="connsiteX26" fmla="*/ 388815 w 566111"/>
                <a:gd name="connsiteY26" fmla="*/ 157990 h 607487"/>
                <a:gd name="connsiteX27" fmla="*/ 290212 w 566111"/>
                <a:gd name="connsiteY27" fmla="*/ 128361 h 607487"/>
                <a:gd name="connsiteX28" fmla="*/ 234005 w 566111"/>
                <a:gd name="connsiteY28" fmla="*/ 136391 h 607487"/>
                <a:gd name="connsiteX29" fmla="*/ 186714 w 566111"/>
                <a:gd name="connsiteY29" fmla="*/ 158633 h 607487"/>
                <a:gd name="connsiteX30" fmla="*/ 151386 w 566111"/>
                <a:gd name="connsiteY30" fmla="*/ 192838 h 607487"/>
                <a:gd name="connsiteX31" fmla="*/ 132517 w 566111"/>
                <a:gd name="connsiteY31" fmla="*/ 236759 h 607487"/>
                <a:gd name="connsiteX32" fmla="*/ 436107 w 566111"/>
                <a:gd name="connsiteY32" fmla="*/ 236678 h 607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66111" h="607487">
                  <a:moveTo>
                    <a:pt x="309558" y="479486"/>
                  </a:moveTo>
                  <a:cubicBezTo>
                    <a:pt x="345543" y="479614"/>
                    <a:pt x="381138" y="472030"/>
                    <a:pt x="413942" y="457245"/>
                  </a:cubicBezTo>
                  <a:cubicBezTo>
                    <a:pt x="442393" y="445849"/>
                    <a:pt x="467616" y="427653"/>
                    <a:pt x="487409" y="404251"/>
                  </a:cubicBezTo>
                  <a:lnTo>
                    <a:pt x="523946" y="501166"/>
                  </a:lnTo>
                  <a:cubicBezTo>
                    <a:pt x="515364" y="516120"/>
                    <a:pt x="504535" y="529661"/>
                    <a:pt x="491828" y="541313"/>
                  </a:cubicBezTo>
                  <a:cubicBezTo>
                    <a:pt x="477169" y="554931"/>
                    <a:pt x="460681" y="566443"/>
                    <a:pt x="442851" y="575518"/>
                  </a:cubicBezTo>
                  <a:cubicBezTo>
                    <a:pt x="422753" y="585783"/>
                    <a:pt x="401522" y="593626"/>
                    <a:pt x="379576" y="598883"/>
                  </a:cubicBezTo>
                  <a:cubicBezTo>
                    <a:pt x="355125" y="604744"/>
                    <a:pt x="330046" y="607628"/>
                    <a:pt x="304900" y="607475"/>
                  </a:cubicBezTo>
                  <a:cubicBezTo>
                    <a:pt x="263647" y="607834"/>
                    <a:pt x="222671" y="600678"/>
                    <a:pt x="183980" y="586358"/>
                  </a:cubicBezTo>
                  <a:cubicBezTo>
                    <a:pt x="147880" y="573003"/>
                    <a:pt x="114905" y="552399"/>
                    <a:pt x="87063" y="525816"/>
                  </a:cubicBezTo>
                  <a:cubicBezTo>
                    <a:pt x="59041" y="498857"/>
                    <a:pt x="37133" y="466189"/>
                    <a:pt x="22836" y="430026"/>
                  </a:cubicBezTo>
                  <a:cubicBezTo>
                    <a:pt x="7168" y="389897"/>
                    <a:pt x="-576" y="347116"/>
                    <a:pt x="33" y="304044"/>
                  </a:cubicBezTo>
                  <a:cubicBezTo>
                    <a:pt x="-214" y="264414"/>
                    <a:pt x="6558" y="225052"/>
                    <a:pt x="20026" y="187779"/>
                  </a:cubicBezTo>
                  <a:cubicBezTo>
                    <a:pt x="32809" y="152076"/>
                    <a:pt x="52354" y="119171"/>
                    <a:pt x="77596" y="90864"/>
                  </a:cubicBezTo>
                  <a:cubicBezTo>
                    <a:pt x="103008" y="62505"/>
                    <a:pt x="134079" y="39776"/>
                    <a:pt x="168807" y="24141"/>
                  </a:cubicBezTo>
                  <a:cubicBezTo>
                    <a:pt x="206878" y="7481"/>
                    <a:pt x="248103" y="-738"/>
                    <a:pt x="289651" y="52"/>
                  </a:cubicBezTo>
                  <a:cubicBezTo>
                    <a:pt x="327779" y="-488"/>
                    <a:pt x="365565" y="7350"/>
                    <a:pt x="400331" y="23014"/>
                  </a:cubicBezTo>
                  <a:cubicBezTo>
                    <a:pt x="435097" y="38679"/>
                    <a:pt x="466006" y="61785"/>
                    <a:pt x="490866" y="90704"/>
                  </a:cubicBezTo>
                  <a:cubicBezTo>
                    <a:pt x="515241" y="119236"/>
                    <a:pt x="534014" y="152118"/>
                    <a:pt x="546187" y="187618"/>
                  </a:cubicBezTo>
                  <a:cubicBezTo>
                    <a:pt x="559294" y="224622"/>
                    <a:pt x="566028" y="263583"/>
                    <a:pt x="566104" y="302840"/>
                  </a:cubicBezTo>
                  <a:cubicBezTo>
                    <a:pt x="566218" y="318109"/>
                    <a:pt x="565085" y="333361"/>
                    <a:pt x="562723" y="348447"/>
                  </a:cubicBezTo>
                  <a:lnTo>
                    <a:pt x="127211" y="348447"/>
                  </a:lnTo>
                  <a:cubicBezTo>
                    <a:pt x="133317" y="393358"/>
                    <a:pt x="152719" y="426440"/>
                    <a:pt x="185428" y="447690"/>
                  </a:cubicBezTo>
                  <a:cubicBezTo>
                    <a:pt x="218137" y="468941"/>
                    <a:pt x="259513" y="479541"/>
                    <a:pt x="309558" y="479486"/>
                  </a:cubicBezTo>
                  <a:close/>
                  <a:moveTo>
                    <a:pt x="436107" y="236678"/>
                  </a:moveTo>
                  <a:cubicBezTo>
                    <a:pt x="434469" y="220898"/>
                    <a:pt x="429382" y="205669"/>
                    <a:pt x="421210" y="192071"/>
                  </a:cubicBezTo>
                  <a:cubicBezTo>
                    <a:pt x="413037" y="178473"/>
                    <a:pt x="401979" y="166839"/>
                    <a:pt x="388815" y="157990"/>
                  </a:cubicBezTo>
                  <a:cubicBezTo>
                    <a:pt x="359926" y="137891"/>
                    <a:pt x="325388" y="127514"/>
                    <a:pt x="290212" y="128361"/>
                  </a:cubicBezTo>
                  <a:cubicBezTo>
                    <a:pt x="271182" y="128237"/>
                    <a:pt x="252236" y="130943"/>
                    <a:pt x="234005" y="136391"/>
                  </a:cubicBezTo>
                  <a:cubicBezTo>
                    <a:pt x="217213" y="141388"/>
                    <a:pt x="201268" y="148886"/>
                    <a:pt x="186714" y="158633"/>
                  </a:cubicBezTo>
                  <a:cubicBezTo>
                    <a:pt x="172960" y="167802"/>
                    <a:pt x="160987" y="179392"/>
                    <a:pt x="151386" y="192838"/>
                  </a:cubicBezTo>
                  <a:cubicBezTo>
                    <a:pt x="141946" y="205914"/>
                    <a:pt x="135498" y="220910"/>
                    <a:pt x="132517" y="236759"/>
                  </a:cubicBezTo>
                  <a:lnTo>
                    <a:pt x="436107" y="23667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9F79234A-AD1E-E315-32A9-BE7C861035C7}"/>
                </a:ext>
              </a:extLst>
            </p:cNvPr>
            <p:cNvSpPr/>
            <p:nvPr/>
          </p:nvSpPr>
          <p:spPr>
            <a:xfrm>
              <a:off x="3612484" y="1158449"/>
              <a:ext cx="518334" cy="607838"/>
            </a:xfrm>
            <a:custGeom>
              <a:avLst/>
              <a:gdLst>
                <a:gd name="connsiteX0" fmla="*/ 518334 w 518334"/>
                <a:gd name="connsiteY0" fmla="*/ 506100 h 607838"/>
                <a:gd name="connsiteX1" fmla="*/ 486216 w 518334"/>
                <a:gd name="connsiteY1" fmla="*/ 544882 h 607838"/>
                <a:gd name="connsiteX2" fmla="*/ 438038 w 518334"/>
                <a:gd name="connsiteY2" fmla="*/ 576999 h 607838"/>
                <a:gd name="connsiteX3" fmla="*/ 375335 w 518334"/>
                <a:gd name="connsiteY3" fmla="*/ 599241 h 607838"/>
                <a:gd name="connsiteX4" fmla="*/ 300659 w 518334"/>
                <a:gd name="connsiteY4" fmla="*/ 607833 h 607838"/>
                <a:gd name="connsiteX5" fmla="*/ 186083 w 518334"/>
                <a:gd name="connsiteY5" fmla="*/ 585591 h 607838"/>
                <a:gd name="connsiteX6" fmla="*/ 90290 w 518334"/>
                <a:gd name="connsiteY6" fmla="*/ 523444 h 607838"/>
                <a:gd name="connsiteX7" fmla="*/ 24130 w 518334"/>
                <a:gd name="connsiteY7" fmla="*/ 427653 h 607838"/>
                <a:gd name="connsiteX8" fmla="*/ 41 w 518334"/>
                <a:gd name="connsiteY8" fmla="*/ 303358 h 607838"/>
                <a:gd name="connsiteX9" fmla="*/ 24130 w 518334"/>
                <a:gd name="connsiteY9" fmla="*/ 179064 h 607838"/>
                <a:gd name="connsiteX10" fmla="*/ 89385 w 518334"/>
                <a:gd name="connsiteY10" fmla="*/ 84229 h 607838"/>
                <a:gd name="connsiteX11" fmla="*/ 186083 w 518334"/>
                <a:gd name="connsiteY11" fmla="*/ 21768 h 607838"/>
                <a:gd name="connsiteX12" fmla="*/ 300659 w 518334"/>
                <a:gd name="connsiteY12" fmla="*/ 89 h 607838"/>
                <a:gd name="connsiteX13" fmla="*/ 435152 w 518334"/>
                <a:gd name="connsiteY13" fmla="*/ 29717 h 607838"/>
                <a:gd name="connsiteX14" fmla="*/ 513839 w 518334"/>
                <a:gd name="connsiteY14" fmla="*/ 99252 h 607838"/>
                <a:gd name="connsiteX15" fmla="*/ 479634 w 518334"/>
                <a:gd name="connsiteY15" fmla="*/ 201867 h 607838"/>
                <a:gd name="connsiteX16" fmla="*/ 413550 w 518334"/>
                <a:gd name="connsiteY16" fmla="*/ 153691 h 607838"/>
                <a:gd name="connsiteX17" fmla="*/ 318881 w 518334"/>
                <a:gd name="connsiteY17" fmla="*/ 132573 h 607838"/>
                <a:gd name="connsiteX18" fmla="*/ 178054 w 518334"/>
                <a:gd name="connsiteY18" fmla="*/ 179305 h 607838"/>
                <a:gd name="connsiteX19" fmla="*/ 124980 w 518334"/>
                <a:gd name="connsiteY19" fmla="*/ 303037 h 607838"/>
                <a:gd name="connsiteX20" fmla="*/ 177968 w 518334"/>
                <a:gd name="connsiteY20" fmla="*/ 427894 h 607838"/>
                <a:gd name="connsiteX21" fmla="*/ 318804 w 518334"/>
                <a:gd name="connsiteY21" fmla="*/ 475187 h 607838"/>
                <a:gd name="connsiteX22" fmla="*/ 415722 w 518334"/>
                <a:gd name="connsiteY22" fmla="*/ 452946 h 607838"/>
                <a:gd name="connsiteX23" fmla="*/ 481882 w 518334"/>
                <a:gd name="connsiteY23" fmla="*/ 403404 h 607838"/>
                <a:gd name="connsiteX24" fmla="*/ 518334 w 518334"/>
                <a:gd name="connsiteY24" fmla="*/ 506100 h 607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18334" h="607838">
                  <a:moveTo>
                    <a:pt x="518334" y="506100"/>
                  </a:moveTo>
                  <a:cubicBezTo>
                    <a:pt x="509886" y="520741"/>
                    <a:pt x="499027" y="533852"/>
                    <a:pt x="486216" y="544882"/>
                  </a:cubicBezTo>
                  <a:cubicBezTo>
                    <a:pt x="471681" y="557708"/>
                    <a:pt x="455469" y="568511"/>
                    <a:pt x="438038" y="576999"/>
                  </a:cubicBezTo>
                  <a:cubicBezTo>
                    <a:pt x="417998" y="586649"/>
                    <a:pt x="396976" y="594106"/>
                    <a:pt x="375335" y="599241"/>
                  </a:cubicBezTo>
                  <a:cubicBezTo>
                    <a:pt x="350875" y="605101"/>
                    <a:pt x="325806" y="607986"/>
                    <a:pt x="300659" y="607833"/>
                  </a:cubicBezTo>
                  <a:cubicBezTo>
                    <a:pt x="261378" y="608009"/>
                    <a:pt x="222440" y="600452"/>
                    <a:pt x="186083" y="585591"/>
                  </a:cubicBezTo>
                  <a:cubicBezTo>
                    <a:pt x="150526" y="571088"/>
                    <a:pt x="118027" y="550002"/>
                    <a:pt x="90290" y="523444"/>
                  </a:cubicBezTo>
                  <a:cubicBezTo>
                    <a:pt x="62115" y="496206"/>
                    <a:pt x="39627" y="463647"/>
                    <a:pt x="24130" y="427653"/>
                  </a:cubicBezTo>
                  <a:cubicBezTo>
                    <a:pt x="7547" y="388346"/>
                    <a:pt x="-655" y="346014"/>
                    <a:pt x="41" y="303358"/>
                  </a:cubicBezTo>
                  <a:cubicBezTo>
                    <a:pt x="-655" y="260702"/>
                    <a:pt x="7547" y="218371"/>
                    <a:pt x="24130" y="179064"/>
                  </a:cubicBezTo>
                  <a:cubicBezTo>
                    <a:pt x="39408" y="143456"/>
                    <a:pt x="61582" y="111225"/>
                    <a:pt x="89385" y="84229"/>
                  </a:cubicBezTo>
                  <a:cubicBezTo>
                    <a:pt x="117179" y="57232"/>
                    <a:pt x="150041" y="36004"/>
                    <a:pt x="186083" y="21768"/>
                  </a:cubicBezTo>
                  <a:cubicBezTo>
                    <a:pt x="222526" y="7242"/>
                    <a:pt x="261426" y="-119"/>
                    <a:pt x="300659" y="89"/>
                  </a:cubicBezTo>
                  <a:cubicBezTo>
                    <a:pt x="347227" y="-1069"/>
                    <a:pt x="393376" y="9099"/>
                    <a:pt x="435152" y="29717"/>
                  </a:cubicBezTo>
                  <a:cubicBezTo>
                    <a:pt x="473214" y="49469"/>
                    <a:pt x="499437" y="72648"/>
                    <a:pt x="513839" y="99252"/>
                  </a:cubicBezTo>
                  <a:lnTo>
                    <a:pt x="479634" y="201867"/>
                  </a:lnTo>
                  <a:cubicBezTo>
                    <a:pt x="461232" y="181353"/>
                    <a:pt x="438715" y="164939"/>
                    <a:pt x="413550" y="153691"/>
                  </a:cubicBezTo>
                  <a:cubicBezTo>
                    <a:pt x="384032" y="139487"/>
                    <a:pt x="351647" y="132263"/>
                    <a:pt x="318881" y="132573"/>
                  </a:cubicBezTo>
                  <a:cubicBezTo>
                    <a:pt x="260321" y="132573"/>
                    <a:pt x="213382" y="148150"/>
                    <a:pt x="178054" y="179305"/>
                  </a:cubicBezTo>
                  <a:cubicBezTo>
                    <a:pt x="142725" y="210458"/>
                    <a:pt x="125028" y="251702"/>
                    <a:pt x="124980" y="303037"/>
                  </a:cubicBezTo>
                  <a:cubicBezTo>
                    <a:pt x="124980" y="354747"/>
                    <a:pt x="142640" y="396365"/>
                    <a:pt x="177968" y="427894"/>
                  </a:cubicBezTo>
                  <a:cubicBezTo>
                    <a:pt x="213296" y="459423"/>
                    <a:pt x="260245" y="475187"/>
                    <a:pt x="318804" y="475187"/>
                  </a:cubicBezTo>
                  <a:cubicBezTo>
                    <a:pt x="352447" y="475863"/>
                    <a:pt x="385737" y="468223"/>
                    <a:pt x="415722" y="452946"/>
                  </a:cubicBezTo>
                  <a:cubicBezTo>
                    <a:pt x="440610" y="440603"/>
                    <a:pt x="463032" y="423813"/>
                    <a:pt x="481882" y="403404"/>
                  </a:cubicBezTo>
                  <a:lnTo>
                    <a:pt x="518334" y="50610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id="{259D9CEC-049E-3A2D-7A37-D17617738B9A}"/>
                </a:ext>
              </a:extLst>
            </p:cNvPr>
            <p:cNvSpPr/>
            <p:nvPr/>
          </p:nvSpPr>
          <p:spPr>
            <a:xfrm>
              <a:off x="4182527" y="1158449"/>
              <a:ext cx="518343" cy="607838"/>
            </a:xfrm>
            <a:custGeom>
              <a:avLst/>
              <a:gdLst>
                <a:gd name="connsiteX0" fmla="*/ 518344 w 518343"/>
                <a:gd name="connsiteY0" fmla="*/ 506100 h 607838"/>
                <a:gd name="connsiteX1" fmla="*/ 486225 w 518343"/>
                <a:gd name="connsiteY1" fmla="*/ 544882 h 607838"/>
                <a:gd name="connsiteX2" fmla="*/ 438048 w 518343"/>
                <a:gd name="connsiteY2" fmla="*/ 576999 h 607838"/>
                <a:gd name="connsiteX3" fmla="*/ 375335 w 518343"/>
                <a:gd name="connsiteY3" fmla="*/ 599241 h 607838"/>
                <a:gd name="connsiteX4" fmla="*/ 300669 w 518343"/>
                <a:gd name="connsiteY4" fmla="*/ 607833 h 607838"/>
                <a:gd name="connsiteX5" fmla="*/ 186083 w 518343"/>
                <a:gd name="connsiteY5" fmla="*/ 585591 h 607838"/>
                <a:gd name="connsiteX6" fmla="*/ 90300 w 518343"/>
                <a:gd name="connsiteY6" fmla="*/ 523444 h 607838"/>
                <a:gd name="connsiteX7" fmla="*/ 24129 w 518343"/>
                <a:gd name="connsiteY7" fmla="*/ 427653 h 607838"/>
                <a:gd name="connsiteX8" fmla="*/ 41 w 518343"/>
                <a:gd name="connsiteY8" fmla="*/ 303358 h 607838"/>
                <a:gd name="connsiteX9" fmla="*/ 24129 w 518343"/>
                <a:gd name="connsiteY9" fmla="*/ 179064 h 607838"/>
                <a:gd name="connsiteX10" fmla="*/ 89385 w 518343"/>
                <a:gd name="connsiteY10" fmla="*/ 84229 h 607838"/>
                <a:gd name="connsiteX11" fmla="*/ 186083 w 518343"/>
                <a:gd name="connsiteY11" fmla="*/ 21768 h 607838"/>
                <a:gd name="connsiteX12" fmla="*/ 300669 w 518343"/>
                <a:gd name="connsiteY12" fmla="*/ 89 h 607838"/>
                <a:gd name="connsiteX13" fmla="*/ 435152 w 518343"/>
                <a:gd name="connsiteY13" fmla="*/ 29717 h 607838"/>
                <a:gd name="connsiteX14" fmla="*/ 513848 w 518343"/>
                <a:gd name="connsiteY14" fmla="*/ 99252 h 607838"/>
                <a:gd name="connsiteX15" fmla="*/ 479643 w 518343"/>
                <a:gd name="connsiteY15" fmla="*/ 201867 h 607838"/>
                <a:gd name="connsiteX16" fmla="*/ 413559 w 518343"/>
                <a:gd name="connsiteY16" fmla="*/ 153691 h 607838"/>
                <a:gd name="connsiteX17" fmla="*/ 318890 w 518343"/>
                <a:gd name="connsiteY17" fmla="*/ 132573 h 607838"/>
                <a:gd name="connsiteX18" fmla="*/ 178053 w 518343"/>
                <a:gd name="connsiteY18" fmla="*/ 179305 h 607838"/>
                <a:gd name="connsiteX19" fmla="*/ 124980 w 518343"/>
                <a:gd name="connsiteY19" fmla="*/ 303037 h 607838"/>
                <a:gd name="connsiteX20" fmla="*/ 177977 w 518343"/>
                <a:gd name="connsiteY20" fmla="*/ 427894 h 607838"/>
                <a:gd name="connsiteX21" fmla="*/ 318814 w 518343"/>
                <a:gd name="connsiteY21" fmla="*/ 475187 h 607838"/>
                <a:gd name="connsiteX22" fmla="*/ 415721 w 518343"/>
                <a:gd name="connsiteY22" fmla="*/ 452946 h 607838"/>
                <a:gd name="connsiteX23" fmla="*/ 481892 w 518343"/>
                <a:gd name="connsiteY23" fmla="*/ 403404 h 607838"/>
                <a:gd name="connsiteX24" fmla="*/ 518344 w 518343"/>
                <a:gd name="connsiteY24" fmla="*/ 506100 h 607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18343" h="607838">
                  <a:moveTo>
                    <a:pt x="518344" y="506100"/>
                  </a:moveTo>
                  <a:cubicBezTo>
                    <a:pt x="509895" y="520741"/>
                    <a:pt x="499036" y="533852"/>
                    <a:pt x="486225" y="544882"/>
                  </a:cubicBezTo>
                  <a:cubicBezTo>
                    <a:pt x="471681" y="557708"/>
                    <a:pt x="455479" y="568511"/>
                    <a:pt x="438048" y="576999"/>
                  </a:cubicBezTo>
                  <a:cubicBezTo>
                    <a:pt x="418007" y="586649"/>
                    <a:pt x="396976" y="594106"/>
                    <a:pt x="375335" y="599241"/>
                  </a:cubicBezTo>
                  <a:cubicBezTo>
                    <a:pt x="350884" y="605101"/>
                    <a:pt x="325815" y="607986"/>
                    <a:pt x="300669" y="607833"/>
                  </a:cubicBezTo>
                  <a:cubicBezTo>
                    <a:pt x="261378" y="608009"/>
                    <a:pt x="222450" y="600452"/>
                    <a:pt x="186083" y="585591"/>
                  </a:cubicBezTo>
                  <a:cubicBezTo>
                    <a:pt x="150526" y="571088"/>
                    <a:pt x="118027" y="550002"/>
                    <a:pt x="90300" y="523444"/>
                  </a:cubicBezTo>
                  <a:cubicBezTo>
                    <a:pt x="62115" y="496206"/>
                    <a:pt x="39627" y="463647"/>
                    <a:pt x="24129" y="427653"/>
                  </a:cubicBezTo>
                  <a:cubicBezTo>
                    <a:pt x="7556" y="388346"/>
                    <a:pt x="-655" y="346014"/>
                    <a:pt x="41" y="303358"/>
                  </a:cubicBezTo>
                  <a:cubicBezTo>
                    <a:pt x="-655" y="260702"/>
                    <a:pt x="7556" y="218371"/>
                    <a:pt x="24129" y="179064"/>
                  </a:cubicBezTo>
                  <a:cubicBezTo>
                    <a:pt x="39417" y="143456"/>
                    <a:pt x="61591" y="111225"/>
                    <a:pt x="89385" y="84229"/>
                  </a:cubicBezTo>
                  <a:cubicBezTo>
                    <a:pt x="117179" y="57232"/>
                    <a:pt x="150050" y="36004"/>
                    <a:pt x="186083" y="21768"/>
                  </a:cubicBezTo>
                  <a:cubicBezTo>
                    <a:pt x="222526" y="7242"/>
                    <a:pt x="261435" y="-119"/>
                    <a:pt x="300669" y="89"/>
                  </a:cubicBezTo>
                  <a:cubicBezTo>
                    <a:pt x="347236" y="-1069"/>
                    <a:pt x="393385" y="9099"/>
                    <a:pt x="435152" y="29717"/>
                  </a:cubicBezTo>
                  <a:cubicBezTo>
                    <a:pt x="473214" y="49469"/>
                    <a:pt x="499446" y="72648"/>
                    <a:pt x="513848" y="99252"/>
                  </a:cubicBezTo>
                  <a:lnTo>
                    <a:pt x="479643" y="201867"/>
                  </a:lnTo>
                  <a:cubicBezTo>
                    <a:pt x="461232" y="181353"/>
                    <a:pt x="438715" y="164939"/>
                    <a:pt x="413559" y="153691"/>
                  </a:cubicBezTo>
                  <a:cubicBezTo>
                    <a:pt x="384041" y="139487"/>
                    <a:pt x="351647" y="132263"/>
                    <a:pt x="318890" y="132573"/>
                  </a:cubicBezTo>
                  <a:cubicBezTo>
                    <a:pt x="260330" y="132573"/>
                    <a:pt x="213382" y="148150"/>
                    <a:pt x="178053" y="179305"/>
                  </a:cubicBezTo>
                  <a:cubicBezTo>
                    <a:pt x="142725" y="210458"/>
                    <a:pt x="125037" y="251702"/>
                    <a:pt x="124980" y="303037"/>
                  </a:cubicBezTo>
                  <a:cubicBezTo>
                    <a:pt x="124980" y="354747"/>
                    <a:pt x="142649" y="396365"/>
                    <a:pt x="177977" y="427894"/>
                  </a:cubicBezTo>
                  <a:cubicBezTo>
                    <a:pt x="213305" y="459423"/>
                    <a:pt x="260254" y="475187"/>
                    <a:pt x="318814" y="475187"/>
                  </a:cubicBezTo>
                  <a:cubicBezTo>
                    <a:pt x="352456" y="475863"/>
                    <a:pt x="385746" y="468223"/>
                    <a:pt x="415721" y="452946"/>
                  </a:cubicBezTo>
                  <a:cubicBezTo>
                    <a:pt x="440620" y="440603"/>
                    <a:pt x="463042" y="423813"/>
                    <a:pt x="481892" y="403404"/>
                  </a:cubicBezTo>
                  <a:lnTo>
                    <a:pt x="518344" y="50610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73F6AED9-46B6-67A2-63DE-2C3A3B5382AD}"/>
                </a:ext>
              </a:extLst>
            </p:cNvPr>
            <p:cNvSpPr/>
            <p:nvPr/>
          </p:nvSpPr>
          <p:spPr>
            <a:xfrm>
              <a:off x="4758048" y="1158281"/>
              <a:ext cx="590817" cy="607870"/>
            </a:xfrm>
            <a:custGeom>
              <a:avLst/>
              <a:gdLst>
                <a:gd name="connsiteX0" fmla="*/ 590417 w 590817"/>
                <a:gd name="connsiteY0" fmla="*/ 592948 h 607870"/>
                <a:gd name="connsiteX1" fmla="*/ 471107 w 590817"/>
                <a:gd name="connsiteY1" fmla="*/ 592948 h 607870"/>
                <a:gd name="connsiteX2" fmla="*/ 471107 w 590817"/>
                <a:gd name="connsiteY2" fmla="*/ 532487 h 607870"/>
                <a:gd name="connsiteX3" fmla="*/ 409518 w 590817"/>
                <a:gd name="connsiteY3" fmla="*/ 586123 h 607870"/>
                <a:gd name="connsiteX4" fmla="*/ 296628 w 590817"/>
                <a:gd name="connsiteY4" fmla="*/ 607802 h 607870"/>
                <a:gd name="connsiteX5" fmla="*/ 183728 w 590817"/>
                <a:gd name="connsiteY5" fmla="*/ 585561 h 607870"/>
                <a:gd name="connsiteX6" fmla="*/ 89145 w 590817"/>
                <a:gd name="connsiteY6" fmla="*/ 523413 h 607870"/>
                <a:gd name="connsiteX7" fmla="*/ 24108 w 590817"/>
                <a:gd name="connsiteY7" fmla="*/ 427623 h 607870"/>
                <a:gd name="connsiteX8" fmla="*/ 20 w 590817"/>
                <a:gd name="connsiteY8" fmla="*/ 304453 h 607870"/>
                <a:gd name="connsiteX9" fmla="*/ 24108 w 590817"/>
                <a:gd name="connsiteY9" fmla="*/ 181362 h 607870"/>
                <a:gd name="connsiteX10" fmla="*/ 89145 w 590817"/>
                <a:gd name="connsiteY10" fmla="*/ 85009 h 607870"/>
                <a:gd name="connsiteX11" fmla="*/ 296628 w 590817"/>
                <a:gd name="connsiteY11" fmla="*/ 59 h 607870"/>
                <a:gd name="connsiteX12" fmla="*/ 409032 w 590817"/>
                <a:gd name="connsiteY12" fmla="*/ 21738 h 607870"/>
                <a:gd name="connsiteX13" fmla="*/ 471183 w 590817"/>
                <a:gd name="connsiteY13" fmla="*/ 76418 h 607870"/>
                <a:gd name="connsiteX14" fmla="*/ 471183 w 590817"/>
                <a:gd name="connsiteY14" fmla="*/ 14913 h 607870"/>
                <a:gd name="connsiteX15" fmla="*/ 590817 w 590817"/>
                <a:gd name="connsiteY15" fmla="*/ 14913 h 607870"/>
                <a:gd name="connsiteX16" fmla="*/ 590417 w 590817"/>
                <a:gd name="connsiteY16" fmla="*/ 592948 h 607870"/>
                <a:gd name="connsiteX17" fmla="*/ 124159 w 590817"/>
                <a:gd name="connsiteY17" fmla="*/ 305657 h 607870"/>
                <a:gd name="connsiteX18" fmla="*/ 173774 w 590817"/>
                <a:gd name="connsiteY18" fmla="*/ 429309 h 607870"/>
                <a:gd name="connsiteX19" fmla="*/ 305458 w 590817"/>
                <a:gd name="connsiteY19" fmla="*/ 475478 h 607870"/>
                <a:gd name="connsiteX20" fmla="*/ 406870 w 590817"/>
                <a:gd name="connsiteY20" fmla="*/ 451390 h 607870"/>
                <a:gd name="connsiteX21" fmla="*/ 466202 w 590817"/>
                <a:gd name="connsiteY21" fmla="*/ 390366 h 607870"/>
                <a:gd name="connsiteX22" fmla="*/ 466202 w 590817"/>
                <a:gd name="connsiteY22" fmla="*/ 218939 h 607870"/>
                <a:gd name="connsiteX23" fmla="*/ 406870 w 590817"/>
                <a:gd name="connsiteY23" fmla="*/ 156872 h 607870"/>
                <a:gd name="connsiteX24" fmla="*/ 305458 w 590817"/>
                <a:gd name="connsiteY24" fmla="*/ 132303 h 607870"/>
                <a:gd name="connsiteX25" fmla="*/ 173774 w 590817"/>
                <a:gd name="connsiteY25" fmla="*/ 179595 h 607870"/>
                <a:gd name="connsiteX26" fmla="*/ 124159 w 590817"/>
                <a:gd name="connsiteY26" fmla="*/ 305657 h 607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90817" h="607870">
                  <a:moveTo>
                    <a:pt x="590417" y="592948"/>
                  </a:moveTo>
                  <a:lnTo>
                    <a:pt x="471107" y="592948"/>
                  </a:lnTo>
                  <a:lnTo>
                    <a:pt x="471107" y="532487"/>
                  </a:lnTo>
                  <a:cubicBezTo>
                    <a:pt x="461953" y="553898"/>
                    <a:pt x="441417" y="571778"/>
                    <a:pt x="409518" y="586123"/>
                  </a:cubicBezTo>
                  <a:cubicBezTo>
                    <a:pt x="373857" y="601280"/>
                    <a:pt x="335366" y="608671"/>
                    <a:pt x="296628" y="607802"/>
                  </a:cubicBezTo>
                  <a:cubicBezTo>
                    <a:pt x="257890" y="607930"/>
                    <a:pt x="219523" y="600370"/>
                    <a:pt x="183728" y="585561"/>
                  </a:cubicBezTo>
                  <a:cubicBezTo>
                    <a:pt x="148533" y="571064"/>
                    <a:pt x="116424" y="549969"/>
                    <a:pt x="89145" y="523413"/>
                  </a:cubicBezTo>
                  <a:cubicBezTo>
                    <a:pt x="61313" y="496123"/>
                    <a:pt x="39205" y="463558"/>
                    <a:pt x="24108" y="427623"/>
                  </a:cubicBezTo>
                  <a:cubicBezTo>
                    <a:pt x="7744" y="388644"/>
                    <a:pt x="-457" y="346725"/>
                    <a:pt x="20" y="304453"/>
                  </a:cubicBezTo>
                  <a:cubicBezTo>
                    <a:pt x="-447" y="262208"/>
                    <a:pt x="7754" y="220315"/>
                    <a:pt x="24108" y="181362"/>
                  </a:cubicBezTo>
                  <a:cubicBezTo>
                    <a:pt x="39281" y="145301"/>
                    <a:pt x="61380" y="112566"/>
                    <a:pt x="89145" y="85009"/>
                  </a:cubicBezTo>
                  <a:cubicBezTo>
                    <a:pt x="144380" y="30418"/>
                    <a:pt x="218961" y="-120"/>
                    <a:pt x="296628" y="59"/>
                  </a:cubicBezTo>
                  <a:cubicBezTo>
                    <a:pt x="335204" y="-741"/>
                    <a:pt x="373523" y="6648"/>
                    <a:pt x="409032" y="21738"/>
                  </a:cubicBezTo>
                  <a:cubicBezTo>
                    <a:pt x="441151" y="36191"/>
                    <a:pt x="461868" y="54418"/>
                    <a:pt x="471183" y="76418"/>
                  </a:cubicBezTo>
                  <a:lnTo>
                    <a:pt x="471183" y="14913"/>
                  </a:lnTo>
                  <a:lnTo>
                    <a:pt x="590817" y="14913"/>
                  </a:lnTo>
                  <a:lnTo>
                    <a:pt x="590417" y="592948"/>
                  </a:lnTo>
                  <a:close/>
                  <a:moveTo>
                    <a:pt x="124159" y="305657"/>
                  </a:moveTo>
                  <a:cubicBezTo>
                    <a:pt x="124159" y="357313"/>
                    <a:pt x="140694" y="398530"/>
                    <a:pt x="173774" y="429309"/>
                  </a:cubicBezTo>
                  <a:cubicBezTo>
                    <a:pt x="206855" y="460088"/>
                    <a:pt x="250746" y="475478"/>
                    <a:pt x="305458" y="475478"/>
                  </a:cubicBezTo>
                  <a:cubicBezTo>
                    <a:pt x="340767" y="476273"/>
                    <a:pt x="375685" y="467979"/>
                    <a:pt x="406870" y="451390"/>
                  </a:cubicBezTo>
                  <a:cubicBezTo>
                    <a:pt x="436474" y="435331"/>
                    <a:pt x="456248" y="414990"/>
                    <a:pt x="466202" y="390366"/>
                  </a:cubicBezTo>
                  <a:lnTo>
                    <a:pt x="466202" y="218939"/>
                  </a:lnTo>
                  <a:cubicBezTo>
                    <a:pt x="456353" y="193888"/>
                    <a:pt x="436579" y="173199"/>
                    <a:pt x="406870" y="156872"/>
                  </a:cubicBezTo>
                  <a:cubicBezTo>
                    <a:pt x="375733" y="140120"/>
                    <a:pt x="340805" y="131659"/>
                    <a:pt x="305458" y="132303"/>
                  </a:cubicBezTo>
                  <a:cubicBezTo>
                    <a:pt x="250699" y="132303"/>
                    <a:pt x="206807" y="148067"/>
                    <a:pt x="173774" y="179595"/>
                  </a:cubicBezTo>
                  <a:cubicBezTo>
                    <a:pt x="140751" y="211124"/>
                    <a:pt x="124207" y="253144"/>
                    <a:pt x="124159" y="305657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7FA4F159-C628-5969-1418-40394A7ADE9A}"/>
                </a:ext>
              </a:extLst>
            </p:cNvPr>
            <p:cNvSpPr/>
            <p:nvPr/>
          </p:nvSpPr>
          <p:spPr>
            <a:xfrm>
              <a:off x="5483063" y="1173146"/>
              <a:ext cx="526732" cy="578195"/>
            </a:xfrm>
            <a:custGeom>
              <a:avLst/>
              <a:gdLst>
                <a:gd name="connsiteX0" fmla="*/ 124292 w 526732"/>
                <a:gd name="connsiteY0" fmla="*/ 80 h 578195"/>
                <a:gd name="connsiteX1" fmla="*/ 124292 w 526732"/>
                <a:gd name="connsiteY1" fmla="*/ 214385 h 578195"/>
                <a:gd name="connsiteX2" fmla="*/ 402517 w 526732"/>
                <a:gd name="connsiteY2" fmla="*/ 214385 h 578195"/>
                <a:gd name="connsiteX3" fmla="*/ 402517 w 526732"/>
                <a:gd name="connsiteY3" fmla="*/ 80 h 578195"/>
                <a:gd name="connsiteX4" fmla="*/ 526732 w 526732"/>
                <a:gd name="connsiteY4" fmla="*/ 80 h 578195"/>
                <a:gd name="connsiteX5" fmla="*/ 526732 w 526732"/>
                <a:gd name="connsiteY5" fmla="*/ 578195 h 578195"/>
                <a:gd name="connsiteX6" fmla="*/ 402517 w 526732"/>
                <a:gd name="connsiteY6" fmla="*/ 578195 h 578195"/>
                <a:gd name="connsiteX7" fmla="*/ 402517 w 526732"/>
                <a:gd name="connsiteY7" fmla="*/ 346628 h 578195"/>
                <a:gd name="connsiteX8" fmla="*/ 124292 w 526732"/>
                <a:gd name="connsiteY8" fmla="*/ 346628 h 578195"/>
                <a:gd name="connsiteX9" fmla="*/ 124292 w 526732"/>
                <a:gd name="connsiteY9" fmla="*/ 578115 h 578195"/>
                <a:gd name="connsiteX10" fmla="*/ 0 w 526732"/>
                <a:gd name="connsiteY10" fmla="*/ 578115 h 578195"/>
                <a:gd name="connsiteX11" fmla="*/ 0 w 526732"/>
                <a:gd name="connsiteY11" fmla="*/ 0 h 578195"/>
                <a:gd name="connsiteX12" fmla="*/ 124292 w 526732"/>
                <a:gd name="connsiteY12" fmla="*/ 80 h 578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26732" h="578195">
                  <a:moveTo>
                    <a:pt x="124292" y="80"/>
                  </a:moveTo>
                  <a:lnTo>
                    <a:pt x="124292" y="214385"/>
                  </a:lnTo>
                  <a:lnTo>
                    <a:pt x="402517" y="214385"/>
                  </a:lnTo>
                  <a:lnTo>
                    <a:pt x="402517" y="80"/>
                  </a:lnTo>
                  <a:lnTo>
                    <a:pt x="526732" y="80"/>
                  </a:lnTo>
                  <a:lnTo>
                    <a:pt x="526732" y="578195"/>
                  </a:lnTo>
                  <a:lnTo>
                    <a:pt x="402517" y="578195"/>
                  </a:lnTo>
                  <a:lnTo>
                    <a:pt x="402517" y="346628"/>
                  </a:lnTo>
                  <a:lnTo>
                    <a:pt x="124292" y="346628"/>
                  </a:lnTo>
                  <a:lnTo>
                    <a:pt x="124292" y="578115"/>
                  </a:lnTo>
                  <a:lnTo>
                    <a:pt x="0" y="578115"/>
                  </a:lnTo>
                  <a:lnTo>
                    <a:pt x="0" y="0"/>
                  </a:lnTo>
                  <a:lnTo>
                    <a:pt x="124292" y="8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B29FAD28-23A4-57B7-F447-E3076803E803}"/>
                </a:ext>
              </a:extLst>
            </p:cNvPr>
            <p:cNvSpPr/>
            <p:nvPr/>
          </p:nvSpPr>
          <p:spPr>
            <a:xfrm>
              <a:off x="6105579" y="1158189"/>
              <a:ext cx="518808" cy="608156"/>
            </a:xfrm>
            <a:custGeom>
              <a:avLst/>
              <a:gdLst>
                <a:gd name="connsiteX0" fmla="*/ 518808 w 518808"/>
                <a:gd name="connsiteY0" fmla="*/ 506420 h 608156"/>
                <a:gd name="connsiteX1" fmla="*/ 486690 w 518808"/>
                <a:gd name="connsiteY1" fmla="*/ 545202 h 608156"/>
                <a:gd name="connsiteX2" fmla="*/ 438512 w 518808"/>
                <a:gd name="connsiteY2" fmla="*/ 577320 h 608156"/>
                <a:gd name="connsiteX3" fmla="*/ 301124 w 518808"/>
                <a:gd name="connsiteY3" fmla="*/ 608152 h 608156"/>
                <a:gd name="connsiteX4" fmla="*/ 186548 w 518808"/>
                <a:gd name="connsiteY4" fmla="*/ 585911 h 608156"/>
                <a:gd name="connsiteX5" fmla="*/ 90755 w 518808"/>
                <a:gd name="connsiteY5" fmla="*/ 523763 h 608156"/>
                <a:gd name="connsiteX6" fmla="*/ 24594 w 518808"/>
                <a:gd name="connsiteY6" fmla="*/ 427973 h 608156"/>
                <a:gd name="connsiteX7" fmla="*/ 29 w 518808"/>
                <a:gd name="connsiteY7" fmla="*/ 303357 h 608156"/>
                <a:gd name="connsiteX8" fmla="*/ 24518 w 518808"/>
                <a:gd name="connsiteY8" fmla="*/ 179062 h 608156"/>
                <a:gd name="connsiteX9" fmla="*/ 89774 w 518808"/>
                <a:gd name="connsiteY9" fmla="*/ 84228 h 608156"/>
                <a:gd name="connsiteX10" fmla="*/ 186471 w 518808"/>
                <a:gd name="connsiteY10" fmla="*/ 21766 h 608156"/>
                <a:gd name="connsiteX11" fmla="*/ 301048 w 518808"/>
                <a:gd name="connsiteY11" fmla="*/ 88 h 608156"/>
                <a:gd name="connsiteX12" fmla="*/ 435540 w 518808"/>
                <a:gd name="connsiteY12" fmla="*/ 29716 h 608156"/>
                <a:gd name="connsiteX13" fmla="*/ 514227 w 518808"/>
                <a:gd name="connsiteY13" fmla="*/ 99250 h 608156"/>
                <a:gd name="connsiteX14" fmla="*/ 480023 w 518808"/>
                <a:gd name="connsiteY14" fmla="*/ 201866 h 608156"/>
                <a:gd name="connsiteX15" fmla="*/ 413862 w 518808"/>
                <a:gd name="connsiteY15" fmla="*/ 153690 h 608156"/>
                <a:gd name="connsiteX16" fmla="*/ 319278 w 518808"/>
                <a:gd name="connsiteY16" fmla="*/ 132572 h 608156"/>
                <a:gd name="connsiteX17" fmla="*/ 178442 w 518808"/>
                <a:gd name="connsiteY17" fmla="*/ 179303 h 608156"/>
                <a:gd name="connsiteX18" fmla="*/ 125445 w 518808"/>
                <a:gd name="connsiteY18" fmla="*/ 303357 h 608156"/>
                <a:gd name="connsiteX19" fmla="*/ 178442 w 518808"/>
                <a:gd name="connsiteY19" fmla="*/ 428214 h 608156"/>
                <a:gd name="connsiteX20" fmla="*/ 319278 w 518808"/>
                <a:gd name="connsiteY20" fmla="*/ 475507 h 608156"/>
                <a:gd name="connsiteX21" fmla="*/ 416348 w 518808"/>
                <a:gd name="connsiteY21" fmla="*/ 453346 h 608156"/>
                <a:gd name="connsiteX22" fmla="*/ 482509 w 518808"/>
                <a:gd name="connsiteY22" fmla="*/ 403805 h 608156"/>
                <a:gd name="connsiteX23" fmla="*/ 518808 w 518808"/>
                <a:gd name="connsiteY23" fmla="*/ 506420 h 608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518808" h="608156">
                  <a:moveTo>
                    <a:pt x="518808" y="506420"/>
                  </a:moveTo>
                  <a:cubicBezTo>
                    <a:pt x="510350" y="521060"/>
                    <a:pt x="499501" y="534172"/>
                    <a:pt x="486690" y="545202"/>
                  </a:cubicBezTo>
                  <a:cubicBezTo>
                    <a:pt x="472145" y="558028"/>
                    <a:pt x="455943" y="568831"/>
                    <a:pt x="438512" y="577320"/>
                  </a:cubicBezTo>
                  <a:cubicBezTo>
                    <a:pt x="395641" y="597871"/>
                    <a:pt x="348663" y="608414"/>
                    <a:pt x="301124" y="608152"/>
                  </a:cubicBezTo>
                  <a:cubicBezTo>
                    <a:pt x="261843" y="608328"/>
                    <a:pt x="222914" y="600771"/>
                    <a:pt x="186548" y="585911"/>
                  </a:cubicBezTo>
                  <a:cubicBezTo>
                    <a:pt x="150981" y="571431"/>
                    <a:pt x="118473" y="550344"/>
                    <a:pt x="90755" y="523763"/>
                  </a:cubicBezTo>
                  <a:cubicBezTo>
                    <a:pt x="62580" y="496526"/>
                    <a:pt x="40091" y="463966"/>
                    <a:pt x="24594" y="427973"/>
                  </a:cubicBezTo>
                  <a:cubicBezTo>
                    <a:pt x="7801" y="388602"/>
                    <a:pt x="-561" y="346155"/>
                    <a:pt x="29" y="303357"/>
                  </a:cubicBezTo>
                  <a:cubicBezTo>
                    <a:pt x="-542" y="260673"/>
                    <a:pt x="7801" y="218340"/>
                    <a:pt x="24518" y="179062"/>
                  </a:cubicBezTo>
                  <a:cubicBezTo>
                    <a:pt x="39796" y="143455"/>
                    <a:pt x="61980" y="111224"/>
                    <a:pt x="89774" y="84228"/>
                  </a:cubicBezTo>
                  <a:cubicBezTo>
                    <a:pt x="117567" y="57231"/>
                    <a:pt x="150429" y="36003"/>
                    <a:pt x="186471" y="21766"/>
                  </a:cubicBezTo>
                  <a:cubicBezTo>
                    <a:pt x="222914" y="7241"/>
                    <a:pt x="261814" y="-120"/>
                    <a:pt x="301048" y="88"/>
                  </a:cubicBezTo>
                  <a:cubicBezTo>
                    <a:pt x="347616" y="-1061"/>
                    <a:pt x="393764" y="9106"/>
                    <a:pt x="435540" y="29716"/>
                  </a:cubicBezTo>
                  <a:cubicBezTo>
                    <a:pt x="473603" y="49468"/>
                    <a:pt x="499825" y="72646"/>
                    <a:pt x="514227" y="99250"/>
                  </a:cubicBezTo>
                  <a:lnTo>
                    <a:pt x="480023" y="201866"/>
                  </a:lnTo>
                  <a:cubicBezTo>
                    <a:pt x="461601" y="181333"/>
                    <a:pt x="439055" y="164918"/>
                    <a:pt x="413862" y="153690"/>
                  </a:cubicBezTo>
                  <a:cubicBezTo>
                    <a:pt x="384373" y="139476"/>
                    <a:pt x="352007" y="132251"/>
                    <a:pt x="319278" y="132572"/>
                  </a:cubicBezTo>
                  <a:cubicBezTo>
                    <a:pt x="260766" y="132572"/>
                    <a:pt x="213818" y="148149"/>
                    <a:pt x="178442" y="179303"/>
                  </a:cubicBezTo>
                  <a:cubicBezTo>
                    <a:pt x="143057" y="210457"/>
                    <a:pt x="125388" y="251809"/>
                    <a:pt x="125445" y="303357"/>
                  </a:cubicBezTo>
                  <a:cubicBezTo>
                    <a:pt x="125445" y="355066"/>
                    <a:pt x="143114" y="396685"/>
                    <a:pt x="178442" y="428214"/>
                  </a:cubicBezTo>
                  <a:cubicBezTo>
                    <a:pt x="213770" y="459742"/>
                    <a:pt x="260709" y="475507"/>
                    <a:pt x="319278" y="475507"/>
                  </a:cubicBezTo>
                  <a:cubicBezTo>
                    <a:pt x="352969" y="476234"/>
                    <a:pt x="386316" y="468621"/>
                    <a:pt x="416348" y="453346"/>
                  </a:cubicBezTo>
                  <a:cubicBezTo>
                    <a:pt x="441237" y="441004"/>
                    <a:pt x="463659" y="424213"/>
                    <a:pt x="482509" y="403805"/>
                  </a:cubicBezTo>
                  <a:lnTo>
                    <a:pt x="518808" y="50642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13B2C08A-3501-8CA6-94E1-9A79846CC5EE}"/>
                </a:ext>
              </a:extLst>
            </p:cNvPr>
            <p:cNvSpPr/>
            <p:nvPr/>
          </p:nvSpPr>
          <p:spPr>
            <a:xfrm>
              <a:off x="1148427" y="2157293"/>
              <a:ext cx="261416" cy="307924"/>
            </a:xfrm>
            <a:custGeom>
              <a:avLst/>
              <a:gdLst>
                <a:gd name="connsiteX0" fmla="*/ 261416 w 261416"/>
                <a:gd name="connsiteY0" fmla="*/ 256699 h 307924"/>
                <a:gd name="connsiteX1" fmla="*/ 246696 w 261416"/>
                <a:gd name="connsiteY1" fmla="*/ 276130 h 307924"/>
                <a:gd name="connsiteX2" fmla="*/ 223146 w 261416"/>
                <a:gd name="connsiteY2" fmla="*/ 292027 h 307924"/>
                <a:gd name="connsiteX3" fmla="*/ 190763 w 261416"/>
                <a:gd name="connsiteY3" fmla="*/ 303219 h 307924"/>
                <a:gd name="connsiteX4" fmla="*/ 152492 w 261416"/>
                <a:gd name="connsiteY4" fmla="*/ 307924 h 307924"/>
                <a:gd name="connsiteX5" fmla="*/ 94793 w 261416"/>
                <a:gd name="connsiteY5" fmla="*/ 296742 h 307924"/>
                <a:gd name="connsiteX6" fmla="*/ 45924 w 261416"/>
                <a:gd name="connsiteY6" fmla="*/ 265538 h 307924"/>
                <a:gd name="connsiteX7" fmla="*/ 12364 w 261416"/>
                <a:gd name="connsiteY7" fmla="*/ 216665 h 307924"/>
                <a:gd name="connsiteX8" fmla="*/ 0 w 261416"/>
                <a:gd name="connsiteY8" fmla="*/ 153667 h 307924"/>
                <a:gd name="connsiteX9" fmla="*/ 12364 w 261416"/>
                <a:gd name="connsiteY9" fmla="*/ 91259 h 307924"/>
                <a:gd name="connsiteX10" fmla="*/ 45924 w 261416"/>
                <a:gd name="connsiteY10" fmla="*/ 42386 h 307924"/>
                <a:gd name="connsiteX11" fmla="*/ 94793 w 261416"/>
                <a:gd name="connsiteY11" fmla="*/ 11182 h 307924"/>
                <a:gd name="connsiteX12" fmla="*/ 152492 w 261416"/>
                <a:gd name="connsiteY12" fmla="*/ 0 h 307924"/>
                <a:gd name="connsiteX13" fmla="*/ 189586 w 261416"/>
                <a:gd name="connsiteY13" fmla="*/ 4115 h 307924"/>
                <a:gd name="connsiteX14" fmla="*/ 220790 w 261416"/>
                <a:gd name="connsiteY14" fmla="*/ 15307 h 307924"/>
                <a:gd name="connsiteX15" fmla="*/ 244342 w 261416"/>
                <a:gd name="connsiteY15" fmla="*/ 31204 h 307924"/>
                <a:gd name="connsiteX16" fmla="*/ 259061 w 261416"/>
                <a:gd name="connsiteY16" fmla="*/ 49454 h 307924"/>
                <a:gd name="connsiteX17" fmla="*/ 244931 w 261416"/>
                <a:gd name="connsiteY17" fmla="*/ 91849 h 307924"/>
                <a:gd name="connsiteX18" fmla="*/ 210193 w 261416"/>
                <a:gd name="connsiteY18" fmla="*/ 67704 h 307924"/>
                <a:gd name="connsiteX19" fmla="*/ 162502 w 261416"/>
                <a:gd name="connsiteY19" fmla="*/ 57112 h 307924"/>
                <a:gd name="connsiteX20" fmla="*/ 83017 w 261416"/>
                <a:gd name="connsiteY20" fmla="*/ 83601 h 307924"/>
                <a:gd name="connsiteX21" fmla="*/ 53579 w 261416"/>
                <a:gd name="connsiteY21" fmla="*/ 153667 h 307924"/>
                <a:gd name="connsiteX22" fmla="*/ 61233 w 261416"/>
                <a:gd name="connsiteY22" fmla="*/ 193700 h 307924"/>
                <a:gd name="connsiteX23" fmla="*/ 83606 w 261416"/>
                <a:gd name="connsiteY23" fmla="*/ 224323 h 307924"/>
                <a:gd name="connsiteX24" fmla="*/ 117755 w 261416"/>
                <a:gd name="connsiteY24" fmla="*/ 243754 h 307924"/>
                <a:gd name="connsiteX25" fmla="*/ 162502 w 261416"/>
                <a:gd name="connsiteY25" fmla="*/ 250812 h 307924"/>
                <a:gd name="connsiteX26" fmla="*/ 211959 w 261416"/>
                <a:gd name="connsiteY26" fmla="*/ 240220 h 307924"/>
                <a:gd name="connsiteX27" fmla="*/ 246696 w 261416"/>
                <a:gd name="connsiteY27" fmla="*/ 214903 h 307924"/>
                <a:gd name="connsiteX28" fmla="*/ 261416 w 261416"/>
                <a:gd name="connsiteY28" fmla="*/ 256699 h 307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61416" h="307924">
                  <a:moveTo>
                    <a:pt x="261416" y="256699"/>
                  </a:moveTo>
                  <a:cubicBezTo>
                    <a:pt x="258276" y="263376"/>
                    <a:pt x="253370" y="269853"/>
                    <a:pt x="246696" y="276130"/>
                  </a:cubicBezTo>
                  <a:cubicBezTo>
                    <a:pt x="240417" y="282016"/>
                    <a:pt x="232566" y="287322"/>
                    <a:pt x="223146" y="292027"/>
                  </a:cubicBezTo>
                  <a:cubicBezTo>
                    <a:pt x="213726" y="296742"/>
                    <a:pt x="202931" y="300466"/>
                    <a:pt x="190763" y="303219"/>
                  </a:cubicBezTo>
                  <a:cubicBezTo>
                    <a:pt x="178988" y="306353"/>
                    <a:pt x="166231" y="307924"/>
                    <a:pt x="152492" y="307924"/>
                  </a:cubicBezTo>
                  <a:cubicBezTo>
                    <a:pt x="132475" y="307924"/>
                    <a:pt x="113241" y="304200"/>
                    <a:pt x="94793" y="296742"/>
                  </a:cubicBezTo>
                  <a:cubicBezTo>
                    <a:pt x="76345" y="289284"/>
                    <a:pt x="60055" y="278882"/>
                    <a:pt x="45924" y="265538"/>
                  </a:cubicBezTo>
                  <a:cubicBezTo>
                    <a:pt x="32186" y="251793"/>
                    <a:pt x="21000" y="235506"/>
                    <a:pt x="12364" y="216665"/>
                  </a:cubicBezTo>
                  <a:cubicBezTo>
                    <a:pt x="4121" y="197825"/>
                    <a:pt x="0" y="176822"/>
                    <a:pt x="0" y="153667"/>
                  </a:cubicBezTo>
                  <a:cubicBezTo>
                    <a:pt x="0" y="130902"/>
                    <a:pt x="4121" y="110099"/>
                    <a:pt x="12364" y="91259"/>
                  </a:cubicBezTo>
                  <a:cubicBezTo>
                    <a:pt x="21000" y="72028"/>
                    <a:pt x="32186" y="55731"/>
                    <a:pt x="45924" y="42386"/>
                  </a:cubicBezTo>
                  <a:cubicBezTo>
                    <a:pt x="60055" y="29042"/>
                    <a:pt x="76345" y="18640"/>
                    <a:pt x="94793" y="11182"/>
                  </a:cubicBezTo>
                  <a:cubicBezTo>
                    <a:pt x="113241" y="3724"/>
                    <a:pt x="132475" y="0"/>
                    <a:pt x="152492" y="0"/>
                  </a:cubicBezTo>
                  <a:cubicBezTo>
                    <a:pt x="165839" y="0"/>
                    <a:pt x="178202" y="1372"/>
                    <a:pt x="189586" y="4115"/>
                  </a:cubicBezTo>
                  <a:cubicBezTo>
                    <a:pt x="201361" y="6867"/>
                    <a:pt x="211763" y="10592"/>
                    <a:pt x="220790" y="15307"/>
                  </a:cubicBezTo>
                  <a:cubicBezTo>
                    <a:pt x="230211" y="20012"/>
                    <a:pt x="238061" y="25317"/>
                    <a:pt x="244342" y="31204"/>
                  </a:cubicBezTo>
                  <a:cubicBezTo>
                    <a:pt x="251014" y="37090"/>
                    <a:pt x="255920" y="43177"/>
                    <a:pt x="259061" y="49454"/>
                  </a:cubicBezTo>
                  <a:lnTo>
                    <a:pt x="244931" y="91849"/>
                  </a:lnTo>
                  <a:cubicBezTo>
                    <a:pt x="236688" y="82429"/>
                    <a:pt x="225108" y="74381"/>
                    <a:pt x="210193" y="67704"/>
                  </a:cubicBezTo>
                  <a:cubicBezTo>
                    <a:pt x="195277" y="60636"/>
                    <a:pt x="179380" y="57112"/>
                    <a:pt x="162502" y="57112"/>
                  </a:cubicBezTo>
                  <a:cubicBezTo>
                    <a:pt x="129530" y="57112"/>
                    <a:pt x="103036" y="65941"/>
                    <a:pt x="83017" y="83601"/>
                  </a:cubicBezTo>
                  <a:cubicBezTo>
                    <a:pt x="63391" y="100870"/>
                    <a:pt x="53579" y="124225"/>
                    <a:pt x="53579" y="153667"/>
                  </a:cubicBezTo>
                  <a:cubicBezTo>
                    <a:pt x="53579" y="168192"/>
                    <a:pt x="56130" y="181537"/>
                    <a:pt x="61233" y="193700"/>
                  </a:cubicBezTo>
                  <a:cubicBezTo>
                    <a:pt x="66728" y="205483"/>
                    <a:pt x="74186" y="215684"/>
                    <a:pt x="83606" y="224323"/>
                  </a:cubicBezTo>
                  <a:cubicBezTo>
                    <a:pt x="93027" y="232562"/>
                    <a:pt x="104409" y="239039"/>
                    <a:pt x="117755" y="243754"/>
                  </a:cubicBezTo>
                  <a:cubicBezTo>
                    <a:pt x="131100" y="248460"/>
                    <a:pt x="146016" y="250812"/>
                    <a:pt x="162502" y="250812"/>
                  </a:cubicBezTo>
                  <a:cubicBezTo>
                    <a:pt x="180558" y="250812"/>
                    <a:pt x="197044" y="247279"/>
                    <a:pt x="211959" y="240220"/>
                  </a:cubicBezTo>
                  <a:cubicBezTo>
                    <a:pt x="226875" y="232762"/>
                    <a:pt x="238454" y="224323"/>
                    <a:pt x="246696" y="214903"/>
                  </a:cubicBezTo>
                  <a:lnTo>
                    <a:pt x="261416" y="256699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id="{4CFA72EC-EC68-07CE-D588-10EDE2C30E74}"/>
                </a:ext>
              </a:extLst>
            </p:cNvPr>
            <p:cNvSpPr/>
            <p:nvPr/>
          </p:nvSpPr>
          <p:spPr>
            <a:xfrm>
              <a:off x="1446959" y="2164351"/>
              <a:ext cx="249052" cy="293798"/>
            </a:xfrm>
            <a:custGeom>
              <a:avLst/>
              <a:gdLst>
                <a:gd name="connsiteX0" fmla="*/ 249052 w 249052"/>
                <a:gd name="connsiteY0" fmla="*/ 57112 h 293798"/>
                <a:gd name="connsiteX1" fmla="*/ 151315 w 249052"/>
                <a:gd name="connsiteY1" fmla="*/ 57112 h 293798"/>
                <a:gd name="connsiteX2" fmla="*/ 151315 w 249052"/>
                <a:gd name="connsiteY2" fmla="*/ 293799 h 293798"/>
                <a:gd name="connsiteX3" fmla="*/ 97737 w 249052"/>
                <a:gd name="connsiteY3" fmla="*/ 293799 h 293798"/>
                <a:gd name="connsiteX4" fmla="*/ 97737 w 249052"/>
                <a:gd name="connsiteY4" fmla="*/ 57112 h 293798"/>
                <a:gd name="connsiteX5" fmla="*/ 0 w 249052"/>
                <a:gd name="connsiteY5" fmla="*/ 57112 h 293798"/>
                <a:gd name="connsiteX6" fmla="*/ 0 w 249052"/>
                <a:gd name="connsiteY6" fmla="*/ 0 h 293798"/>
                <a:gd name="connsiteX7" fmla="*/ 249052 w 249052"/>
                <a:gd name="connsiteY7" fmla="*/ 0 h 293798"/>
                <a:gd name="connsiteX8" fmla="*/ 249052 w 249052"/>
                <a:gd name="connsiteY8" fmla="*/ 57112 h 29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052" h="293798">
                  <a:moveTo>
                    <a:pt x="249052" y="57112"/>
                  </a:moveTo>
                  <a:lnTo>
                    <a:pt x="151315" y="57112"/>
                  </a:lnTo>
                  <a:lnTo>
                    <a:pt x="151315" y="293799"/>
                  </a:lnTo>
                  <a:lnTo>
                    <a:pt x="97737" y="293799"/>
                  </a:lnTo>
                  <a:lnTo>
                    <a:pt x="97737" y="57112"/>
                  </a:lnTo>
                  <a:lnTo>
                    <a:pt x="0" y="57112"/>
                  </a:lnTo>
                  <a:lnTo>
                    <a:pt x="0" y="0"/>
                  </a:lnTo>
                  <a:lnTo>
                    <a:pt x="249052" y="0"/>
                  </a:lnTo>
                  <a:lnTo>
                    <a:pt x="249052" y="57112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C8791B85-BEF8-F97A-EBC2-A1308A44B1DC}"/>
                </a:ext>
              </a:extLst>
            </p:cNvPr>
            <p:cNvSpPr/>
            <p:nvPr/>
          </p:nvSpPr>
          <p:spPr>
            <a:xfrm>
              <a:off x="1753219" y="2157293"/>
              <a:ext cx="293209" cy="426272"/>
            </a:xfrm>
            <a:custGeom>
              <a:avLst/>
              <a:gdLst>
                <a:gd name="connsiteX0" fmla="*/ 280846 w 293209"/>
                <a:gd name="connsiteY0" fmla="*/ 91849 h 426272"/>
                <a:gd name="connsiteX1" fmla="*/ 293210 w 293209"/>
                <a:gd name="connsiteY1" fmla="*/ 154257 h 426272"/>
                <a:gd name="connsiteX2" fmla="*/ 280846 w 293209"/>
                <a:gd name="connsiteY2" fmla="*/ 216665 h 426272"/>
                <a:gd name="connsiteX3" fmla="*/ 247874 w 293209"/>
                <a:gd name="connsiteY3" fmla="*/ 265538 h 426272"/>
                <a:gd name="connsiteX4" fmla="*/ 199594 w 293209"/>
                <a:gd name="connsiteY4" fmla="*/ 296742 h 426272"/>
                <a:gd name="connsiteX5" fmla="*/ 142484 w 293209"/>
                <a:gd name="connsiteY5" fmla="*/ 307924 h 426272"/>
                <a:gd name="connsiteX6" fmla="*/ 84783 w 293209"/>
                <a:gd name="connsiteY6" fmla="*/ 296742 h 426272"/>
                <a:gd name="connsiteX7" fmla="*/ 53578 w 293209"/>
                <a:gd name="connsiteY7" fmla="*/ 269072 h 426272"/>
                <a:gd name="connsiteX8" fmla="*/ 53578 w 293209"/>
                <a:gd name="connsiteY8" fmla="*/ 426272 h 426272"/>
                <a:gd name="connsiteX9" fmla="*/ 0 w 293209"/>
                <a:gd name="connsiteY9" fmla="*/ 426272 h 426272"/>
                <a:gd name="connsiteX10" fmla="*/ 0 w 293209"/>
                <a:gd name="connsiteY10" fmla="*/ 7058 h 426272"/>
                <a:gd name="connsiteX11" fmla="*/ 51812 w 293209"/>
                <a:gd name="connsiteY11" fmla="*/ 7058 h 426272"/>
                <a:gd name="connsiteX12" fmla="*/ 51812 w 293209"/>
                <a:gd name="connsiteY12" fmla="*/ 38271 h 426272"/>
                <a:gd name="connsiteX13" fmla="*/ 83017 w 293209"/>
                <a:gd name="connsiteY13" fmla="*/ 11182 h 426272"/>
                <a:gd name="connsiteX14" fmla="*/ 141305 w 293209"/>
                <a:gd name="connsiteY14" fmla="*/ 0 h 426272"/>
                <a:gd name="connsiteX15" fmla="*/ 199594 w 293209"/>
                <a:gd name="connsiteY15" fmla="*/ 11182 h 426272"/>
                <a:gd name="connsiteX16" fmla="*/ 247874 w 293209"/>
                <a:gd name="connsiteY16" fmla="*/ 42977 h 426272"/>
                <a:gd name="connsiteX17" fmla="*/ 280846 w 293209"/>
                <a:gd name="connsiteY17" fmla="*/ 91849 h 426272"/>
                <a:gd name="connsiteX18" fmla="*/ 239631 w 293209"/>
                <a:gd name="connsiteY18" fmla="*/ 153076 h 426272"/>
                <a:gd name="connsiteX19" fmla="*/ 212547 w 293209"/>
                <a:gd name="connsiteY19" fmla="*/ 83010 h 426272"/>
                <a:gd name="connsiteX20" fmla="*/ 140717 w 293209"/>
                <a:gd name="connsiteY20" fmla="*/ 57112 h 426272"/>
                <a:gd name="connsiteX21" fmla="*/ 85373 w 293209"/>
                <a:gd name="connsiteY21" fmla="*/ 71237 h 426272"/>
                <a:gd name="connsiteX22" fmla="*/ 53578 w 293209"/>
                <a:gd name="connsiteY22" fmla="*/ 105975 h 426272"/>
                <a:gd name="connsiteX23" fmla="*/ 53578 w 293209"/>
                <a:gd name="connsiteY23" fmla="*/ 201949 h 426272"/>
                <a:gd name="connsiteX24" fmla="*/ 85373 w 293209"/>
                <a:gd name="connsiteY24" fmla="*/ 237277 h 426272"/>
                <a:gd name="connsiteX25" fmla="*/ 140717 w 293209"/>
                <a:gd name="connsiteY25" fmla="*/ 250812 h 426272"/>
                <a:gd name="connsiteX26" fmla="*/ 212547 w 293209"/>
                <a:gd name="connsiteY26" fmla="*/ 224323 h 426272"/>
                <a:gd name="connsiteX27" fmla="*/ 239631 w 293209"/>
                <a:gd name="connsiteY27" fmla="*/ 153076 h 426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93209" h="426272">
                  <a:moveTo>
                    <a:pt x="280846" y="91849"/>
                  </a:moveTo>
                  <a:cubicBezTo>
                    <a:pt x="289088" y="110690"/>
                    <a:pt x="293210" y="131493"/>
                    <a:pt x="293210" y="154257"/>
                  </a:cubicBezTo>
                  <a:cubicBezTo>
                    <a:pt x="293210" y="177022"/>
                    <a:pt x="289088" y="197825"/>
                    <a:pt x="280846" y="216665"/>
                  </a:cubicBezTo>
                  <a:cubicBezTo>
                    <a:pt x="272603" y="235506"/>
                    <a:pt x="261612" y="251793"/>
                    <a:pt x="247874" y="265538"/>
                  </a:cubicBezTo>
                  <a:cubicBezTo>
                    <a:pt x="234136" y="278882"/>
                    <a:pt x="218042" y="289284"/>
                    <a:pt x="199594" y="296742"/>
                  </a:cubicBezTo>
                  <a:cubicBezTo>
                    <a:pt x="181539" y="304200"/>
                    <a:pt x="162501" y="307924"/>
                    <a:pt x="142484" y="307924"/>
                  </a:cubicBezTo>
                  <a:cubicBezTo>
                    <a:pt x="120110" y="307924"/>
                    <a:pt x="100876" y="304200"/>
                    <a:pt x="84783" y="296742"/>
                  </a:cubicBezTo>
                  <a:cubicBezTo>
                    <a:pt x="68690" y="289284"/>
                    <a:pt x="58288" y="280054"/>
                    <a:pt x="53578" y="269072"/>
                  </a:cubicBezTo>
                  <a:lnTo>
                    <a:pt x="53578" y="426272"/>
                  </a:lnTo>
                  <a:lnTo>
                    <a:pt x="0" y="426272"/>
                  </a:lnTo>
                  <a:lnTo>
                    <a:pt x="0" y="7058"/>
                  </a:lnTo>
                  <a:lnTo>
                    <a:pt x="51812" y="7058"/>
                  </a:lnTo>
                  <a:lnTo>
                    <a:pt x="51812" y="38271"/>
                  </a:lnTo>
                  <a:cubicBezTo>
                    <a:pt x="56522" y="27280"/>
                    <a:pt x="66924" y="18250"/>
                    <a:pt x="83017" y="11182"/>
                  </a:cubicBezTo>
                  <a:cubicBezTo>
                    <a:pt x="99503" y="3724"/>
                    <a:pt x="118932" y="0"/>
                    <a:pt x="141305" y="0"/>
                  </a:cubicBezTo>
                  <a:cubicBezTo>
                    <a:pt x="161716" y="0"/>
                    <a:pt x="181146" y="3724"/>
                    <a:pt x="199594" y="11182"/>
                  </a:cubicBezTo>
                  <a:cubicBezTo>
                    <a:pt x="218042" y="18640"/>
                    <a:pt x="234136" y="29242"/>
                    <a:pt x="247874" y="42977"/>
                  </a:cubicBezTo>
                  <a:cubicBezTo>
                    <a:pt x="261612" y="56321"/>
                    <a:pt x="272603" y="72609"/>
                    <a:pt x="280846" y="91849"/>
                  </a:cubicBezTo>
                  <a:close/>
                  <a:moveTo>
                    <a:pt x="239631" y="153076"/>
                  </a:moveTo>
                  <a:cubicBezTo>
                    <a:pt x="239631" y="123644"/>
                    <a:pt x="230603" y="100289"/>
                    <a:pt x="212547" y="83010"/>
                  </a:cubicBezTo>
                  <a:cubicBezTo>
                    <a:pt x="194492" y="65741"/>
                    <a:pt x="170548" y="57112"/>
                    <a:pt x="140717" y="57112"/>
                  </a:cubicBezTo>
                  <a:cubicBezTo>
                    <a:pt x="120306" y="57112"/>
                    <a:pt x="101857" y="61817"/>
                    <a:pt x="85373" y="71237"/>
                  </a:cubicBezTo>
                  <a:cubicBezTo>
                    <a:pt x="69279" y="80267"/>
                    <a:pt x="58681" y="91849"/>
                    <a:pt x="53578" y="105975"/>
                  </a:cubicBezTo>
                  <a:lnTo>
                    <a:pt x="53578" y="201949"/>
                  </a:lnTo>
                  <a:cubicBezTo>
                    <a:pt x="58681" y="216075"/>
                    <a:pt x="69279" y="227857"/>
                    <a:pt x="85373" y="237277"/>
                  </a:cubicBezTo>
                  <a:cubicBezTo>
                    <a:pt x="101857" y="246297"/>
                    <a:pt x="120306" y="250812"/>
                    <a:pt x="140717" y="250812"/>
                  </a:cubicBezTo>
                  <a:cubicBezTo>
                    <a:pt x="170548" y="250812"/>
                    <a:pt x="194492" y="241983"/>
                    <a:pt x="212547" y="224323"/>
                  </a:cubicBezTo>
                  <a:cubicBezTo>
                    <a:pt x="230603" y="206654"/>
                    <a:pt x="239631" y="182908"/>
                    <a:pt x="239631" y="153076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EE4792DD-DD20-FF42-90DC-35E3A52E8521}"/>
                </a:ext>
              </a:extLst>
            </p:cNvPr>
            <p:cNvSpPr/>
            <p:nvPr/>
          </p:nvSpPr>
          <p:spPr>
            <a:xfrm>
              <a:off x="2091135" y="2157293"/>
              <a:ext cx="293208" cy="307924"/>
            </a:xfrm>
            <a:custGeom>
              <a:avLst/>
              <a:gdLst>
                <a:gd name="connsiteX0" fmla="*/ 53578 w 293208"/>
                <a:gd name="connsiteY0" fmla="*/ 154848 h 307924"/>
                <a:gd name="connsiteX1" fmla="*/ 80658 w 293208"/>
                <a:gd name="connsiteY1" fmla="*/ 224904 h 307924"/>
                <a:gd name="connsiteX2" fmla="*/ 152495 w 293208"/>
                <a:gd name="connsiteY2" fmla="*/ 250812 h 307924"/>
                <a:gd name="connsiteX3" fmla="*/ 207245 w 293208"/>
                <a:gd name="connsiteY3" fmla="*/ 237277 h 307924"/>
                <a:gd name="connsiteX4" fmla="*/ 239630 w 293208"/>
                <a:gd name="connsiteY4" fmla="*/ 201949 h 307924"/>
                <a:gd name="connsiteX5" fmla="*/ 239630 w 293208"/>
                <a:gd name="connsiteY5" fmla="*/ 105975 h 307924"/>
                <a:gd name="connsiteX6" fmla="*/ 207245 w 293208"/>
                <a:gd name="connsiteY6" fmla="*/ 71237 h 307924"/>
                <a:gd name="connsiteX7" fmla="*/ 152495 w 293208"/>
                <a:gd name="connsiteY7" fmla="*/ 57112 h 307924"/>
                <a:gd name="connsiteX8" fmla="*/ 80658 w 293208"/>
                <a:gd name="connsiteY8" fmla="*/ 83601 h 307924"/>
                <a:gd name="connsiteX9" fmla="*/ 53578 w 293208"/>
                <a:gd name="connsiteY9" fmla="*/ 154848 h 307924"/>
                <a:gd name="connsiteX10" fmla="*/ 293208 w 293208"/>
                <a:gd name="connsiteY10" fmla="*/ 300857 h 307924"/>
                <a:gd name="connsiteX11" fmla="*/ 241402 w 293208"/>
                <a:gd name="connsiteY11" fmla="*/ 300857 h 307924"/>
                <a:gd name="connsiteX12" fmla="*/ 241402 w 293208"/>
                <a:gd name="connsiteY12" fmla="*/ 269653 h 307924"/>
                <a:gd name="connsiteX13" fmla="*/ 209607 w 293208"/>
                <a:gd name="connsiteY13" fmla="*/ 297332 h 307924"/>
                <a:gd name="connsiteX14" fmla="*/ 151314 w 293208"/>
                <a:gd name="connsiteY14" fmla="*/ 307924 h 307924"/>
                <a:gd name="connsiteX15" fmla="*/ 93031 w 293208"/>
                <a:gd name="connsiteY15" fmla="*/ 296742 h 307924"/>
                <a:gd name="connsiteX16" fmla="*/ 44748 w 293208"/>
                <a:gd name="connsiteY16" fmla="*/ 265538 h 307924"/>
                <a:gd name="connsiteX17" fmla="*/ 11773 w 293208"/>
                <a:gd name="connsiteY17" fmla="*/ 216665 h 307924"/>
                <a:gd name="connsiteX18" fmla="*/ 0 w 293208"/>
                <a:gd name="connsiteY18" fmla="*/ 154257 h 307924"/>
                <a:gd name="connsiteX19" fmla="*/ 11773 w 293208"/>
                <a:gd name="connsiteY19" fmla="*/ 91849 h 307924"/>
                <a:gd name="connsiteX20" fmla="*/ 44748 w 293208"/>
                <a:gd name="connsiteY20" fmla="*/ 42977 h 307924"/>
                <a:gd name="connsiteX21" fmla="*/ 93031 w 293208"/>
                <a:gd name="connsiteY21" fmla="*/ 11182 h 307924"/>
                <a:gd name="connsiteX22" fmla="*/ 151314 w 293208"/>
                <a:gd name="connsiteY22" fmla="*/ 0 h 307924"/>
                <a:gd name="connsiteX23" fmla="*/ 209607 w 293208"/>
                <a:gd name="connsiteY23" fmla="*/ 11182 h 307924"/>
                <a:gd name="connsiteX24" fmla="*/ 241402 w 293208"/>
                <a:gd name="connsiteY24" fmla="*/ 38271 h 307924"/>
                <a:gd name="connsiteX25" fmla="*/ 241402 w 293208"/>
                <a:gd name="connsiteY25" fmla="*/ 7058 h 307924"/>
                <a:gd name="connsiteX26" fmla="*/ 293208 w 293208"/>
                <a:gd name="connsiteY26" fmla="*/ 7058 h 307924"/>
                <a:gd name="connsiteX27" fmla="*/ 293208 w 293208"/>
                <a:gd name="connsiteY27" fmla="*/ 300857 h 307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93208" h="307924">
                  <a:moveTo>
                    <a:pt x="53578" y="154848"/>
                  </a:moveTo>
                  <a:cubicBezTo>
                    <a:pt x="53578" y="184280"/>
                    <a:pt x="62608" y="207635"/>
                    <a:pt x="80658" y="224904"/>
                  </a:cubicBezTo>
                  <a:cubicBezTo>
                    <a:pt x="98717" y="242183"/>
                    <a:pt x="122663" y="250812"/>
                    <a:pt x="152495" y="250812"/>
                  </a:cubicBezTo>
                  <a:cubicBezTo>
                    <a:pt x="172907" y="250812"/>
                    <a:pt x="191157" y="246297"/>
                    <a:pt x="207245" y="237277"/>
                  </a:cubicBezTo>
                  <a:cubicBezTo>
                    <a:pt x="223733" y="227857"/>
                    <a:pt x="234525" y="216075"/>
                    <a:pt x="239630" y="201949"/>
                  </a:cubicBezTo>
                  <a:lnTo>
                    <a:pt x="239630" y="105975"/>
                  </a:lnTo>
                  <a:cubicBezTo>
                    <a:pt x="234525" y="91849"/>
                    <a:pt x="223733" y="80267"/>
                    <a:pt x="207245" y="71237"/>
                  </a:cubicBezTo>
                  <a:cubicBezTo>
                    <a:pt x="191157" y="61817"/>
                    <a:pt x="172907" y="57112"/>
                    <a:pt x="152495" y="57112"/>
                  </a:cubicBezTo>
                  <a:cubicBezTo>
                    <a:pt x="122663" y="57112"/>
                    <a:pt x="98717" y="65941"/>
                    <a:pt x="80658" y="83601"/>
                  </a:cubicBezTo>
                  <a:cubicBezTo>
                    <a:pt x="62608" y="101270"/>
                    <a:pt x="53578" y="125016"/>
                    <a:pt x="53578" y="154848"/>
                  </a:cubicBezTo>
                  <a:close/>
                  <a:moveTo>
                    <a:pt x="293208" y="300857"/>
                  </a:moveTo>
                  <a:lnTo>
                    <a:pt x="241402" y="300857"/>
                  </a:lnTo>
                  <a:lnTo>
                    <a:pt x="241402" y="269653"/>
                  </a:lnTo>
                  <a:cubicBezTo>
                    <a:pt x="236687" y="280645"/>
                    <a:pt x="226085" y="289874"/>
                    <a:pt x="209607" y="297332"/>
                  </a:cubicBezTo>
                  <a:cubicBezTo>
                    <a:pt x="193119" y="304390"/>
                    <a:pt x="173688" y="307924"/>
                    <a:pt x="151314" y="307924"/>
                  </a:cubicBezTo>
                  <a:cubicBezTo>
                    <a:pt x="130902" y="307924"/>
                    <a:pt x="111471" y="304200"/>
                    <a:pt x="93031" y="296742"/>
                  </a:cubicBezTo>
                  <a:cubicBezTo>
                    <a:pt x="74971" y="289284"/>
                    <a:pt x="58874" y="278882"/>
                    <a:pt x="44748" y="265538"/>
                  </a:cubicBezTo>
                  <a:cubicBezTo>
                    <a:pt x="31004" y="251793"/>
                    <a:pt x="20022" y="235506"/>
                    <a:pt x="11773" y="216665"/>
                  </a:cubicBezTo>
                  <a:cubicBezTo>
                    <a:pt x="3924" y="197825"/>
                    <a:pt x="0" y="177022"/>
                    <a:pt x="0" y="154257"/>
                  </a:cubicBezTo>
                  <a:cubicBezTo>
                    <a:pt x="0" y="131493"/>
                    <a:pt x="3924" y="110690"/>
                    <a:pt x="11773" y="91849"/>
                  </a:cubicBezTo>
                  <a:cubicBezTo>
                    <a:pt x="20022" y="72609"/>
                    <a:pt x="31004" y="56321"/>
                    <a:pt x="44748" y="42977"/>
                  </a:cubicBezTo>
                  <a:cubicBezTo>
                    <a:pt x="58874" y="29242"/>
                    <a:pt x="74971" y="18640"/>
                    <a:pt x="93031" y="11182"/>
                  </a:cubicBezTo>
                  <a:cubicBezTo>
                    <a:pt x="111471" y="3724"/>
                    <a:pt x="130902" y="0"/>
                    <a:pt x="151314" y="0"/>
                  </a:cubicBezTo>
                  <a:cubicBezTo>
                    <a:pt x="173688" y="0"/>
                    <a:pt x="193119" y="3724"/>
                    <a:pt x="209607" y="11182"/>
                  </a:cubicBezTo>
                  <a:cubicBezTo>
                    <a:pt x="226085" y="18250"/>
                    <a:pt x="236687" y="27280"/>
                    <a:pt x="241402" y="38271"/>
                  </a:cubicBezTo>
                  <a:lnTo>
                    <a:pt x="241402" y="7058"/>
                  </a:lnTo>
                  <a:lnTo>
                    <a:pt x="293208" y="7058"/>
                  </a:lnTo>
                  <a:lnTo>
                    <a:pt x="293208" y="300857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3" name="Полилиния: фигура 22">
              <a:extLst>
                <a:ext uri="{FF2B5EF4-FFF2-40B4-BE49-F238E27FC236}">
                  <a16:creationId xmlns:a16="http://schemas.microsoft.com/office/drawing/2014/main" id="{5C8EC234-64DE-5501-0403-A3E80152CDE7}"/>
                </a:ext>
              </a:extLst>
            </p:cNvPr>
            <p:cNvSpPr/>
            <p:nvPr/>
          </p:nvSpPr>
          <p:spPr>
            <a:xfrm>
              <a:off x="2429053" y="2164351"/>
              <a:ext cx="289083" cy="293798"/>
            </a:xfrm>
            <a:custGeom>
              <a:avLst/>
              <a:gdLst>
                <a:gd name="connsiteX0" fmla="*/ 65942 w 289083"/>
                <a:gd name="connsiteY0" fmla="*/ 293799 h 293798"/>
                <a:gd name="connsiteX1" fmla="*/ 0 w 289083"/>
                <a:gd name="connsiteY1" fmla="*/ 293799 h 293798"/>
                <a:gd name="connsiteX2" fmla="*/ 110690 w 289083"/>
                <a:gd name="connsiteY2" fmla="*/ 137779 h 293798"/>
                <a:gd name="connsiteX3" fmla="*/ 11182 w 289083"/>
                <a:gd name="connsiteY3" fmla="*/ 0 h 293798"/>
                <a:gd name="connsiteX4" fmla="*/ 76533 w 289083"/>
                <a:gd name="connsiteY4" fmla="*/ 0 h 293798"/>
                <a:gd name="connsiteX5" fmla="*/ 143066 w 289083"/>
                <a:gd name="connsiteY5" fmla="*/ 93031 h 293798"/>
                <a:gd name="connsiteX6" fmla="*/ 210188 w 289083"/>
                <a:gd name="connsiteY6" fmla="*/ 0 h 293798"/>
                <a:gd name="connsiteX7" fmla="*/ 276720 w 289083"/>
                <a:gd name="connsiteY7" fmla="*/ 0 h 293798"/>
                <a:gd name="connsiteX8" fmla="*/ 177222 w 289083"/>
                <a:gd name="connsiteY8" fmla="*/ 138370 h 293798"/>
                <a:gd name="connsiteX9" fmla="*/ 289084 w 289083"/>
                <a:gd name="connsiteY9" fmla="*/ 293799 h 293798"/>
                <a:gd name="connsiteX10" fmla="*/ 224323 w 289083"/>
                <a:gd name="connsiteY10" fmla="*/ 293799 h 293798"/>
                <a:gd name="connsiteX11" fmla="*/ 144247 w 289083"/>
                <a:gd name="connsiteY11" fmla="*/ 183699 h 293798"/>
                <a:gd name="connsiteX12" fmla="*/ 65942 w 289083"/>
                <a:gd name="connsiteY12" fmla="*/ 293799 h 29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9083" h="293798">
                  <a:moveTo>
                    <a:pt x="65942" y="293799"/>
                  </a:moveTo>
                  <a:lnTo>
                    <a:pt x="0" y="293799"/>
                  </a:lnTo>
                  <a:lnTo>
                    <a:pt x="110690" y="137779"/>
                  </a:lnTo>
                  <a:lnTo>
                    <a:pt x="11182" y="0"/>
                  </a:lnTo>
                  <a:lnTo>
                    <a:pt x="76533" y="0"/>
                  </a:lnTo>
                  <a:lnTo>
                    <a:pt x="143066" y="93031"/>
                  </a:lnTo>
                  <a:lnTo>
                    <a:pt x="210188" y="0"/>
                  </a:lnTo>
                  <a:lnTo>
                    <a:pt x="276720" y="0"/>
                  </a:lnTo>
                  <a:lnTo>
                    <a:pt x="177222" y="138370"/>
                  </a:lnTo>
                  <a:lnTo>
                    <a:pt x="289084" y="293799"/>
                  </a:lnTo>
                  <a:lnTo>
                    <a:pt x="224323" y="293799"/>
                  </a:lnTo>
                  <a:lnTo>
                    <a:pt x="144247" y="183699"/>
                  </a:lnTo>
                  <a:lnTo>
                    <a:pt x="65942" y="293799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4" name="Полилиния: фигура 23">
              <a:extLst>
                <a:ext uri="{FF2B5EF4-FFF2-40B4-BE49-F238E27FC236}">
                  <a16:creationId xmlns:a16="http://schemas.microsoft.com/office/drawing/2014/main" id="{2C4381F3-53D0-27D4-FBD4-3526A1AA2A50}"/>
                </a:ext>
              </a:extLst>
            </p:cNvPr>
            <p:cNvSpPr/>
            <p:nvPr/>
          </p:nvSpPr>
          <p:spPr>
            <a:xfrm>
              <a:off x="2733977" y="2157293"/>
              <a:ext cx="296741" cy="307924"/>
            </a:xfrm>
            <a:custGeom>
              <a:avLst/>
              <a:gdLst>
                <a:gd name="connsiteX0" fmla="*/ 284378 w 296741"/>
                <a:gd name="connsiteY0" fmla="*/ 93021 h 307924"/>
                <a:gd name="connsiteX1" fmla="*/ 296742 w 296741"/>
                <a:gd name="connsiteY1" fmla="*/ 154257 h 307924"/>
                <a:gd name="connsiteX2" fmla="*/ 284378 w 296741"/>
                <a:gd name="connsiteY2" fmla="*/ 215484 h 307924"/>
                <a:gd name="connsiteX3" fmla="*/ 252003 w 296741"/>
                <a:gd name="connsiteY3" fmla="*/ 264357 h 307924"/>
                <a:gd name="connsiteX4" fmla="*/ 204892 w 296741"/>
                <a:gd name="connsiteY4" fmla="*/ 296742 h 307924"/>
                <a:gd name="connsiteX5" fmla="*/ 148371 w 296741"/>
                <a:gd name="connsiteY5" fmla="*/ 307924 h 307924"/>
                <a:gd name="connsiteX6" fmla="*/ 91259 w 296741"/>
                <a:gd name="connsiteY6" fmla="*/ 296742 h 307924"/>
                <a:gd name="connsiteX7" fmla="*/ 43577 w 296741"/>
                <a:gd name="connsiteY7" fmla="*/ 264357 h 307924"/>
                <a:gd name="connsiteX8" fmla="*/ 11782 w 296741"/>
                <a:gd name="connsiteY8" fmla="*/ 215484 h 307924"/>
                <a:gd name="connsiteX9" fmla="*/ 0 w 296741"/>
                <a:gd name="connsiteY9" fmla="*/ 154257 h 307924"/>
                <a:gd name="connsiteX10" fmla="*/ 11782 w 296741"/>
                <a:gd name="connsiteY10" fmla="*/ 93021 h 307924"/>
                <a:gd name="connsiteX11" fmla="*/ 43577 w 296741"/>
                <a:gd name="connsiteY11" fmla="*/ 44158 h 307924"/>
                <a:gd name="connsiteX12" fmla="*/ 91259 w 296741"/>
                <a:gd name="connsiteY12" fmla="*/ 11773 h 307924"/>
                <a:gd name="connsiteX13" fmla="*/ 148371 w 296741"/>
                <a:gd name="connsiteY13" fmla="*/ 0 h 307924"/>
                <a:gd name="connsiteX14" fmla="*/ 204892 w 296741"/>
                <a:gd name="connsiteY14" fmla="*/ 11773 h 307924"/>
                <a:gd name="connsiteX15" fmla="*/ 252003 w 296741"/>
                <a:gd name="connsiteY15" fmla="*/ 44158 h 307924"/>
                <a:gd name="connsiteX16" fmla="*/ 284378 w 296741"/>
                <a:gd name="connsiteY16" fmla="*/ 93021 h 307924"/>
                <a:gd name="connsiteX17" fmla="*/ 53578 w 296741"/>
                <a:gd name="connsiteY17" fmla="*/ 154257 h 307924"/>
                <a:gd name="connsiteX18" fmla="*/ 60646 w 296741"/>
                <a:gd name="connsiteY18" fmla="*/ 194291 h 307924"/>
                <a:gd name="connsiteX19" fmla="*/ 80667 w 296741"/>
                <a:gd name="connsiteY19" fmla="*/ 224904 h 307924"/>
                <a:gd name="connsiteX20" fmla="*/ 110690 w 296741"/>
                <a:gd name="connsiteY20" fmla="*/ 244335 h 307924"/>
                <a:gd name="connsiteX21" fmla="*/ 148371 w 296741"/>
                <a:gd name="connsiteY21" fmla="*/ 250812 h 307924"/>
                <a:gd name="connsiteX22" fmla="*/ 185471 w 296741"/>
                <a:gd name="connsiteY22" fmla="*/ 244335 h 307924"/>
                <a:gd name="connsiteX23" fmla="*/ 216084 w 296741"/>
                <a:gd name="connsiteY23" fmla="*/ 224904 h 307924"/>
                <a:gd name="connsiteX24" fmla="*/ 236106 w 296741"/>
                <a:gd name="connsiteY24" fmla="*/ 194291 h 307924"/>
                <a:gd name="connsiteX25" fmla="*/ 243164 w 296741"/>
                <a:gd name="connsiteY25" fmla="*/ 154848 h 307924"/>
                <a:gd name="connsiteX26" fmla="*/ 236106 w 296741"/>
                <a:gd name="connsiteY26" fmla="*/ 115395 h 307924"/>
                <a:gd name="connsiteX27" fmla="*/ 216084 w 296741"/>
                <a:gd name="connsiteY27" fmla="*/ 84191 h 307924"/>
                <a:gd name="connsiteX28" fmla="*/ 185471 w 296741"/>
                <a:gd name="connsiteY28" fmla="*/ 64170 h 307924"/>
                <a:gd name="connsiteX29" fmla="*/ 148371 w 296741"/>
                <a:gd name="connsiteY29" fmla="*/ 57112 h 307924"/>
                <a:gd name="connsiteX30" fmla="*/ 110690 w 296741"/>
                <a:gd name="connsiteY30" fmla="*/ 64170 h 307924"/>
                <a:gd name="connsiteX31" fmla="*/ 80667 w 296741"/>
                <a:gd name="connsiteY31" fmla="*/ 84191 h 307924"/>
                <a:gd name="connsiteX32" fmla="*/ 60646 w 296741"/>
                <a:gd name="connsiteY32" fmla="*/ 115395 h 307924"/>
                <a:gd name="connsiteX33" fmla="*/ 53578 w 296741"/>
                <a:gd name="connsiteY33" fmla="*/ 154257 h 307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96741" h="307924">
                  <a:moveTo>
                    <a:pt x="284378" y="93021"/>
                  </a:moveTo>
                  <a:cubicBezTo>
                    <a:pt x="292627" y="111861"/>
                    <a:pt x="296742" y="132274"/>
                    <a:pt x="296742" y="154257"/>
                  </a:cubicBezTo>
                  <a:cubicBezTo>
                    <a:pt x="296742" y="176241"/>
                    <a:pt x="292627" y="196644"/>
                    <a:pt x="284378" y="215484"/>
                  </a:cubicBezTo>
                  <a:cubicBezTo>
                    <a:pt x="276530" y="234334"/>
                    <a:pt x="265738" y="250622"/>
                    <a:pt x="252003" y="264357"/>
                  </a:cubicBezTo>
                  <a:cubicBezTo>
                    <a:pt x="238649" y="278092"/>
                    <a:pt x="222952" y="288893"/>
                    <a:pt x="204892" y="296742"/>
                  </a:cubicBezTo>
                  <a:cubicBezTo>
                    <a:pt x="187233" y="304200"/>
                    <a:pt x="168392" y="307924"/>
                    <a:pt x="148371" y="307924"/>
                  </a:cubicBezTo>
                  <a:cubicBezTo>
                    <a:pt x="128359" y="307924"/>
                    <a:pt x="109318" y="304200"/>
                    <a:pt x="91259" y="296742"/>
                  </a:cubicBezTo>
                  <a:cubicBezTo>
                    <a:pt x="73209" y="288893"/>
                    <a:pt x="57312" y="278092"/>
                    <a:pt x="43577" y="264357"/>
                  </a:cubicBezTo>
                  <a:cubicBezTo>
                    <a:pt x="30223" y="250622"/>
                    <a:pt x="19631" y="234334"/>
                    <a:pt x="11782" y="215484"/>
                  </a:cubicBezTo>
                  <a:cubicBezTo>
                    <a:pt x="3924" y="196644"/>
                    <a:pt x="0" y="176241"/>
                    <a:pt x="0" y="154257"/>
                  </a:cubicBezTo>
                  <a:cubicBezTo>
                    <a:pt x="0" y="132274"/>
                    <a:pt x="3924" y="111861"/>
                    <a:pt x="11782" y="93021"/>
                  </a:cubicBezTo>
                  <a:cubicBezTo>
                    <a:pt x="19631" y="74181"/>
                    <a:pt x="30223" y="57893"/>
                    <a:pt x="43577" y="44158"/>
                  </a:cubicBezTo>
                  <a:cubicBezTo>
                    <a:pt x="57312" y="30413"/>
                    <a:pt x="73209" y="19621"/>
                    <a:pt x="91259" y="11773"/>
                  </a:cubicBezTo>
                  <a:cubicBezTo>
                    <a:pt x="109318" y="3924"/>
                    <a:pt x="128359" y="0"/>
                    <a:pt x="148371" y="0"/>
                  </a:cubicBezTo>
                  <a:cubicBezTo>
                    <a:pt x="168392" y="0"/>
                    <a:pt x="187233" y="3924"/>
                    <a:pt x="204892" y="11773"/>
                  </a:cubicBezTo>
                  <a:cubicBezTo>
                    <a:pt x="222952" y="19621"/>
                    <a:pt x="238649" y="30413"/>
                    <a:pt x="252003" y="44158"/>
                  </a:cubicBezTo>
                  <a:cubicBezTo>
                    <a:pt x="265738" y="57893"/>
                    <a:pt x="276530" y="74181"/>
                    <a:pt x="284378" y="93021"/>
                  </a:cubicBezTo>
                  <a:close/>
                  <a:moveTo>
                    <a:pt x="53578" y="154257"/>
                  </a:moveTo>
                  <a:cubicBezTo>
                    <a:pt x="53578" y="168783"/>
                    <a:pt x="55940" y="182127"/>
                    <a:pt x="60646" y="194291"/>
                  </a:cubicBezTo>
                  <a:cubicBezTo>
                    <a:pt x="65361" y="206064"/>
                    <a:pt x="72028" y="216275"/>
                    <a:pt x="80667" y="224904"/>
                  </a:cubicBezTo>
                  <a:cubicBezTo>
                    <a:pt x="89297" y="233153"/>
                    <a:pt x="99308" y="239630"/>
                    <a:pt x="110690" y="244335"/>
                  </a:cubicBezTo>
                  <a:cubicBezTo>
                    <a:pt x="122072" y="248660"/>
                    <a:pt x="134636" y="250812"/>
                    <a:pt x="148371" y="250812"/>
                  </a:cubicBezTo>
                  <a:cubicBezTo>
                    <a:pt x="161716" y="250812"/>
                    <a:pt x="174089" y="248660"/>
                    <a:pt x="185471" y="244335"/>
                  </a:cubicBezTo>
                  <a:cubicBezTo>
                    <a:pt x="197244" y="239630"/>
                    <a:pt x="207445" y="233153"/>
                    <a:pt x="216084" y="224904"/>
                  </a:cubicBezTo>
                  <a:cubicBezTo>
                    <a:pt x="224723" y="216275"/>
                    <a:pt x="231391" y="206064"/>
                    <a:pt x="236106" y="194291"/>
                  </a:cubicBezTo>
                  <a:cubicBezTo>
                    <a:pt x="240811" y="182518"/>
                    <a:pt x="243164" y="169364"/>
                    <a:pt x="243164" y="154848"/>
                  </a:cubicBezTo>
                  <a:cubicBezTo>
                    <a:pt x="243164" y="140322"/>
                    <a:pt x="240811" y="127168"/>
                    <a:pt x="236106" y="115395"/>
                  </a:cubicBezTo>
                  <a:cubicBezTo>
                    <a:pt x="231391" y="103232"/>
                    <a:pt x="224723" y="92831"/>
                    <a:pt x="216084" y="84191"/>
                  </a:cubicBezTo>
                  <a:cubicBezTo>
                    <a:pt x="207445" y="75552"/>
                    <a:pt x="197244" y="68885"/>
                    <a:pt x="185471" y="64170"/>
                  </a:cubicBezTo>
                  <a:cubicBezTo>
                    <a:pt x="174089" y="59465"/>
                    <a:pt x="161716" y="57112"/>
                    <a:pt x="148371" y="57112"/>
                  </a:cubicBezTo>
                  <a:cubicBezTo>
                    <a:pt x="134636" y="57112"/>
                    <a:pt x="122072" y="59465"/>
                    <a:pt x="110690" y="64170"/>
                  </a:cubicBezTo>
                  <a:cubicBezTo>
                    <a:pt x="99308" y="68885"/>
                    <a:pt x="89297" y="75552"/>
                    <a:pt x="80667" y="84191"/>
                  </a:cubicBezTo>
                  <a:cubicBezTo>
                    <a:pt x="72028" y="92831"/>
                    <a:pt x="65361" y="103232"/>
                    <a:pt x="60646" y="115395"/>
                  </a:cubicBezTo>
                  <a:cubicBezTo>
                    <a:pt x="55940" y="127168"/>
                    <a:pt x="53578" y="140122"/>
                    <a:pt x="53578" y="154257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5" name="Полилиния: фигура 24">
              <a:extLst>
                <a:ext uri="{FF2B5EF4-FFF2-40B4-BE49-F238E27FC236}">
                  <a16:creationId xmlns:a16="http://schemas.microsoft.com/office/drawing/2014/main" id="{88CC9F80-E7A5-DCBA-11BC-292DDA688B16}"/>
                </a:ext>
              </a:extLst>
            </p:cNvPr>
            <p:cNvSpPr/>
            <p:nvPr/>
          </p:nvSpPr>
          <p:spPr>
            <a:xfrm>
              <a:off x="3095260" y="2164351"/>
              <a:ext cx="224323" cy="293798"/>
            </a:xfrm>
            <a:custGeom>
              <a:avLst/>
              <a:gdLst>
                <a:gd name="connsiteX0" fmla="*/ 111862 w 224323"/>
                <a:gd name="connsiteY0" fmla="*/ 0 h 293798"/>
                <a:gd name="connsiteX1" fmla="*/ 182518 w 224323"/>
                <a:gd name="connsiteY1" fmla="*/ 21203 h 293798"/>
                <a:gd name="connsiteX2" fmla="*/ 210188 w 224323"/>
                <a:gd name="connsiteY2" fmla="*/ 79486 h 293798"/>
                <a:gd name="connsiteX3" fmla="*/ 204302 w 224323"/>
                <a:gd name="connsiteY3" fmla="*/ 113052 h 293798"/>
                <a:gd name="connsiteX4" fmla="*/ 184280 w 224323"/>
                <a:gd name="connsiteY4" fmla="*/ 139541 h 293798"/>
                <a:gd name="connsiteX5" fmla="*/ 224323 w 224323"/>
                <a:gd name="connsiteY5" fmla="*/ 209017 h 293798"/>
                <a:gd name="connsiteX6" fmla="*/ 216075 w 224323"/>
                <a:gd name="connsiteY6" fmla="*/ 243754 h 293798"/>
                <a:gd name="connsiteX7" fmla="*/ 194882 w 224323"/>
                <a:gd name="connsiteY7" fmla="*/ 270253 h 293798"/>
                <a:gd name="connsiteX8" fmla="*/ 162496 w 224323"/>
                <a:gd name="connsiteY8" fmla="*/ 287912 h 293798"/>
                <a:gd name="connsiteX9" fmla="*/ 123054 w 224323"/>
                <a:gd name="connsiteY9" fmla="*/ 293799 h 293798"/>
                <a:gd name="connsiteX10" fmla="*/ 0 w 224323"/>
                <a:gd name="connsiteY10" fmla="*/ 293799 h 293798"/>
                <a:gd name="connsiteX11" fmla="*/ 0 w 224323"/>
                <a:gd name="connsiteY11" fmla="*/ 0 h 293798"/>
                <a:gd name="connsiteX12" fmla="*/ 111862 w 224323"/>
                <a:gd name="connsiteY12" fmla="*/ 0 h 293798"/>
                <a:gd name="connsiteX13" fmla="*/ 133645 w 224323"/>
                <a:gd name="connsiteY13" fmla="*/ 237868 h 293798"/>
                <a:gd name="connsiteX14" fmla="*/ 159553 w 224323"/>
                <a:gd name="connsiteY14" fmla="*/ 229038 h 293798"/>
                <a:gd name="connsiteX15" fmla="*/ 169564 w 224323"/>
                <a:gd name="connsiteY15" fmla="*/ 204902 h 293798"/>
                <a:gd name="connsiteX16" fmla="*/ 158963 w 224323"/>
                <a:gd name="connsiteY16" fmla="*/ 181937 h 293798"/>
                <a:gd name="connsiteX17" fmla="*/ 133645 w 224323"/>
                <a:gd name="connsiteY17" fmla="*/ 173688 h 293798"/>
                <a:gd name="connsiteX18" fmla="*/ 53578 w 224323"/>
                <a:gd name="connsiteY18" fmla="*/ 173688 h 293798"/>
                <a:gd name="connsiteX19" fmla="*/ 53578 w 224323"/>
                <a:gd name="connsiteY19" fmla="*/ 237868 h 293798"/>
                <a:gd name="connsiteX20" fmla="*/ 133645 w 224323"/>
                <a:gd name="connsiteY20" fmla="*/ 237868 h 293798"/>
                <a:gd name="connsiteX21" fmla="*/ 121872 w 224323"/>
                <a:gd name="connsiteY21" fmla="*/ 118348 h 293798"/>
                <a:gd name="connsiteX22" fmla="*/ 146018 w 224323"/>
                <a:gd name="connsiteY22" fmla="*/ 110109 h 293798"/>
                <a:gd name="connsiteX23" fmla="*/ 155438 w 224323"/>
                <a:gd name="connsiteY23" fmla="*/ 87735 h 293798"/>
                <a:gd name="connsiteX24" fmla="*/ 145428 w 224323"/>
                <a:gd name="connsiteY24" fmla="*/ 64179 h 293798"/>
                <a:gd name="connsiteX25" fmla="*/ 121872 w 224323"/>
                <a:gd name="connsiteY25" fmla="*/ 55940 h 293798"/>
                <a:gd name="connsiteX26" fmla="*/ 53578 w 224323"/>
                <a:gd name="connsiteY26" fmla="*/ 55940 h 293798"/>
                <a:gd name="connsiteX27" fmla="*/ 53578 w 224323"/>
                <a:gd name="connsiteY27" fmla="*/ 118348 h 293798"/>
                <a:gd name="connsiteX28" fmla="*/ 121872 w 224323"/>
                <a:gd name="connsiteY28" fmla="*/ 118348 h 29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24323" h="293798">
                  <a:moveTo>
                    <a:pt x="111862" y="0"/>
                  </a:moveTo>
                  <a:cubicBezTo>
                    <a:pt x="140913" y="0"/>
                    <a:pt x="164459" y="7067"/>
                    <a:pt x="182518" y="21203"/>
                  </a:cubicBezTo>
                  <a:cubicBezTo>
                    <a:pt x="200968" y="35328"/>
                    <a:pt x="210188" y="54759"/>
                    <a:pt x="210188" y="79486"/>
                  </a:cubicBezTo>
                  <a:cubicBezTo>
                    <a:pt x="210188" y="91659"/>
                    <a:pt x="208226" y="102841"/>
                    <a:pt x="204302" y="113052"/>
                  </a:cubicBezTo>
                  <a:cubicBezTo>
                    <a:pt x="200768" y="122863"/>
                    <a:pt x="194101" y="131693"/>
                    <a:pt x="184280" y="139541"/>
                  </a:cubicBezTo>
                  <a:cubicBezTo>
                    <a:pt x="210979" y="152495"/>
                    <a:pt x="224323" y="175660"/>
                    <a:pt x="224323" y="209017"/>
                  </a:cubicBezTo>
                  <a:cubicBezTo>
                    <a:pt x="224323" y="221580"/>
                    <a:pt x="221570" y="233162"/>
                    <a:pt x="216075" y="243754"/>
                  </a:cubicBezTo>
                  <a:cubicBezTo>
                    <a:pt x="210979" y="253965"/>
                    <a:pt x="203911" y="262795"/>
                    <a:pt x="194882" y="270253"/>
                  </a:cubicBezTo>
                  <a:cubicBezTo>
                    <a:pt x="185852" y="277711"/>
                    <a:pt x="175060" y="283597"/>
                    <a:pt x="162496" y="287912"/>
                  </a:cubicBezTo>
                  <a:cubicBezTo>
                    <a:pt x="150333" y="291836"/>
                    <a:pt x="137179" y="293799"/>
                    <a:pt x="123054" y="293799"/>
                  </a:cubicBezTo>
                  <a:lnTo>
                    <a:pt x="0" y="293799"/>
                  </a:lnTo>
                  <a:lnTo>
                    <a:pt x="0" y="0"/>
                  </a:lnTo>
                  <a:lnTo>
                    <a:pt x="111862" y="0"/>
                  </a:lnTo>
                  <a:close/>
                  <a:moveTo>
                    <a:pt x="133645" y="237868"/>
                  </a:moveTo>
                  <a:cubicBezTo>
                    <a:pt x="144247" y="237868"/>
                    <a:pt x="152886" y="234925"/>
                    <a:pt x="159553" y="229038"/>
                  </a:cubicBezTo>
                  <a:cubicBezTo>
                    <a:pt x="166230" y="222761"/>
                    <a:pt x="169564" y="214712"/>
                    <a:pt x="169564" y="204902"/>
                  </a:cubicBezTo>
                  <a:cubicBezTo>
                    <a:pt x="169564" y="195081"/>
                    <a:pt x="166030" y="187433"/>
                    <a:pt x="158963" y="181937"/>
                  </a:cubicBezTo>
                  <a:cubicBezTo>
                    <a:pt x="152295" y="176441"/>
                    <a:pt x="143856" y="173688"/>
                    <a:pt x="133645" y="173688"/>
                  </a:cubicBezTo>
                  <a:lnTo>
                    <a:pt x="53578" y="173688"/>
                  </a:lnTo>
                  <a:lnTo>
                    <a:pt x="53578" y="237868"/>
                  </a:lnTo>
                  <a:lnTo>
                    <a:pt x="133645" y="237868"/>
                  </a:lnTo>
                  <a:close/>
                  <a:moveTo>
                    <a:pt x="121872" y="118348"/>
                  </a:moveTo>
                  <a:cubicBezTo>
                    <a:pt x="131683" y="118348"/>
                    <a:pt x="139732" y="115605"/>
                    <a:pt x="146018" y="110109"/>
                  </a:cubicBezTo>
                  <a:cubicBezTo>
                    <a:pt x="152295" y="104213"/>
                    <a:pt x="155438" y="96755"/>
                    <a:pt x="155438" y="87735"/>
                  </a:cubicBezTo>
                  <a:cubicBezTo>
                    <a:pt x="155438" y="77133"/>
                    <a:pt x="152095" y="69285"/>
                    <a:pt x="145428" y="64179"/>
                  </a:cubicBezTo>
                  <a:cubicBezTo>
                    <a:pt x="138751" y="58683"/>
                    <a:pt x="130902" y="55940"/>
                    <a:pt x="121872" y="55940"/>
                  </a:cubicBezTo>
                  <a:lnTo>
                    <a:pt x="53578" y="55940"/>
                  </a:lnTo>
                  <a:lnTo>
                    <a:pt x="53578" y="118348"/>
                  </a:lnTo>
                  <a:lnTo>
                    <a:pt x="121872" y="11834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6" name="Полилиния: фигура 25">
              <a:extLst>
                <a:ext uri="{FF2B5EF4-FFF2-40B4-BE49-F238E27FC236}">
                  <a16:creationId xmlns:a16="http://schemas.microsoft.com/office/drawing/2014/main" id="{13BB8EA5-0064-5CFD-562B-AC8F6196AEC0}"/>
                </a:ext>
              </a:extLst>
            </p:cNvPr>
            <p:cNvSpPr/>
            <p:nvPr/>
          </p:nvSpPr>
          <p:spPr>
            <a:xfrm>
              <a:off x="3365322" y="2157293"/>
              <a:ext cx="293217" cy="307924"/>
            </a:xfrm>
            <a:custGeom>
              <a:avLst/>
              <a:gdLst>
                <a:gd name="connsiteX0" fmla="*/ 53578 w 293217"/>
                <a:gd name="connsiteY0" fmla="*/ 154848 h 307924"/>
                <a:gd name="connsiteX1" fmla="*/ 80667 w 293217"/>
                <a:gd name="connsiteY1" fmla="*/ 224904 h 307924"/>
                <a:gd name="connsiteX2" fmla="*/ 152495 w 293217"/>
                <a:gd name="connsiteY2" fmla="*/ 250812 h 307924"/>
                <a:gd name="connsiteX3" fmla="*/ 207255 w 293217"/>
                <a:gd name="connsiteY3" fmla="*/ 237277 h 307924"/>
                <a:gd name="connsiteX4" fmla="*/ 239640 w 293217"/>
                <a:gd name="connsiteY4" fmla="*/ 201949 h 307924"/>
                <a:gd name="connsiteX5" fmla="*/ 239640 w 293217"/>
                <a:gd name="connsiteY5" fmla="*/ 105975 h 307924"/>
                <a:gd name="connsiteX6" fmla="*/ 207255 w 293217"/>
                <a:gd name="connsiteY6" fmla="*/ 71237 h 307924"/>
                <a:gd name="connsiteX7" fmla="*/ 152495 w 293217"/>
                <a:gd name="connsiteY7" fmla="*/ 57112 h 307924"/>
                <a:gd name="connsiteX8" fmla="*/ 80667 w 293217"/>
                <a:gd name="connsiteY8" fmla="*/ 83601 h 307924"/>
                <a:gd name="connsiteX9" fmla="*/ 53578 w 293217"/>
                <a:gd name="connsiteY9" fmla="*/ 154848 h 307924"/>
                <a:gd name="connsiteX10" fmla="*/ 293218 w 293217"/>
                <a:gd name="connsiteY10" fmla="*/ 300857 h 307924"/>
                <a:gd name="connsiteX11" fmla="*/ 241402 w 293217"/>
                <a:gd name="connsiteY11" fmla="*/ 300857 h 307924"/>
                <a:gd name="connsiteX12" fmla="*/ 241402 w 293217"/>
                <a:gd name="connsiteY12" fmla="*/ 269653 h 307924"/>
                <a:gd name="connsiteX13" fmla="*/ 209607 w 293217"/>
                <a:gd name="connsiteY13" fmla="*/ 297332 h 307924"/>
                <a:gd name="connsiteX14" fmla="*/ 151314 w 293217"/>
                <a:gd name="connsiteY14" fmla="*/ 307924 h 307924"/>
                <a:gd name="connsiteX15" fmla="*/ 93031 w 293217"/>
                <a:gd name="connsiteY15" fmla="*/ 296742 h 307924"/>
                <a:gd name="connsiteX16" fmla="*/ 44748 w 293217"/>
                <a:gd name="connsiteY16" fmla="*/ 265538 h 307924"/>
                <a:gd name="connsiteX17" fmla="*/ 11782 w 293217"/>
                <a:gd name="connsiteY17" fmla="*/ 216665 h 307924"/>
                <a:gd name="connsiteX18" fmla="*/ 0 w 293217"/>
                <a:gd name="connsiteY18" fmla="*/ 154257 h 307924"/>
                <a:gd name="connsiteX19" fmla="*/ 11782 w 293217"/>
                <a:gd name="connsiteY19" fmla="*/ 91849 h 307924"/>
                <a:gd name="connsiteX20" fmla="*/ 44748 w 293217"/>
                <a:gd name="connsiteY20" fmla="*/ 42977 h 307924"/>
                <a:gd name="connsiteX21" fmla="*/ 93031 w 293217"/>
                <a:gd name="connsiteY21" fmla="*/ 11182 h 307924"/>
                <a:gd name="connsiteX22" fmla="*/ 151314 w 293217"/>
                <a:gd name="connsiteY22" fmla="*/ 0 h 307924"/>
                <a:gd name="connsiteX23" fmla="*/ 209607 w 293217"/>
                <a:gd name="connsiteY23" fmla="*/ 11182 h 307924"/>
                <a:gd name="connsiteX24" fmla="*/ 241402 w 293217"/>
                <a:gd name="connsiteY24" fmla="*/ 38271 h 307924"/>
                <a:gd name="connsiteX25" fmla="*/ 241402 w 293217"/>
                <a:gd name="connsiteY25" fmla="*/ 7058 h 307924"/>
                <a:gd name="connsiteX26" fmla="*/ 293218 w 293217"/>
                <a:gd name="connsiteY26" fmla="*/ 7058 h 307924"/>
                <a:gd name="connsiteX27" fmla="*/ 293218 w 293217"/>
                <a:gd name="connsiteY27" fmla="*/ 300857 h 307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93217" h="307924">
                  <a:moveTo>
                    <a:pt x="53578" y="154848"/>
                  </a:moveTo>
                  <a:cubicBezTo>
                    <a:pt x="53578" y="184280"/>
                    <a:pt x="62608" y="207635"/>
                    <a:pt x="80667" y="224904"/>
                  </a:cubicBezTo>
                  <a:cubicBezTo>
                    <a:pt x="98717" y="242183"/>
                    <a:pt x="122663" y="250812"/>
                    <a:pt x="152495" y="250812"/>
                  </a:cubicBezTo>
                  <a:cubicBezTo>
                    <a:pt x="172907" y="250812"/>
                    <a:pt x="191157" y="246297"/>
                    <a:pt x="207255" y="237277"/>
                  </a:cubicBezTo>
                  <a:cubicBezTo>
                    <a:pt x="223742" y="227857"/>
                    <a:pt x="234534" y="216075"/>
                    <a:pt x="239640" y="201949"/>
                  </a:cubicBezTo>
                  <a:lnTo>
                    <a:pt x="239640" y="105975"/>
                  </a:lnTo>
                  <a:cubicBezTo>
                    <a:pt x="234534" y="91849"/>
                    <a:pt x="223742" y="80267"/>
                    <a:pt x="207255" y="71237"/>
                  </a:cubicBezTo>
                  <a:cubicBezTo>
                    <a:pt x="191157" y="61817"/>
                    <a:pt x="172907" y="57112"/>
                    <a:pt x="152495" y="57112"/>
                  </a:cubicBezTo>
                  <a:cubicBezTo>
                    <a:pt x="122663" y="57112"/>
                    <a:pt x="98717" y="65941"/>
                    <a:pt x="80667" y="83601"/>
                  </a:cubicBezTo>
                  <a:cubicBezTo>
                    <a:pt x="62608" y="101270"/>
                    <a:pt x="53578" y="125016"/>
                    <a:pt x="53578" y="154848"/>
                  </a:cubicBezTo>
                  <a:close/>
                  <a:moveTo>
                    <a:pt x="293218" y="300857"/>
                  </a:moveTo>
                  <a:lnTo>
                    <a:pt x="241402" y="300857"/>
                  </a:lnTo>
                  <a:lnTo>
                    <a:pt x="241402" y="269653"/>
                  </a:lnTo>
                  <a:cubicBezTo>
                    <a:pt x="236687" y="280645"/>
                    <a:pt x="226095" y="289874"/>
                    <a:pt x="209607" y="297332"/>
                  </a:cubicBezTo>
                  <a:cubicBezTo>
                    <a:pt x="193119" y="304390"/>
                    <a:pt x="173688" y="307924"/>
                    <a:pt x="151314" y="307924"/>
                  </a:cubicBezTo>
                  <a:cubicBezTo>
                    <a:pt x="130912" y="307924"/>
                    <a:pt x="111481" y="304200"/>
                    <a:pt x="93031" y="296742"/>
                  </a:cubicBezTo>
                  <a:cubicBezTo>
                    <a:pt x="74971" y="289284"/>
                    <a:pt x="58884" y="278882"/>
                    <a:pt x="44748" y="265538"/>
                  </a:cubicBezTo>
                  <a:cubicBezTo>
                    <a:pt x="31013" y="251793"/>
                    <a:pt x="20022" y="235506"/>
                    <a:pt x="11782" y="216665"/>
                  </a:cubicBezTo>
                  <a:cubicBezTo>
                    <a:pt x="3924" y="197825"/>
                    <a:pt x="0" y="177022"/>
                    <a:pt x="0" y="154257"/>
                  </a:cubicBezTo>
                  <a:cubicBezTo>
                    <a:pt x="0" y="131493"/>
                    <a:pt x="3924" y="110690"/>
                    <a:pt x="11782" y="91849"/>
                  </a:cubicBezTo>
                  <a:cubicBezTo>
                    <a:pt x="20022" y="72609"/>
                    <a:pt x="31013" y="56321"/>
                    <a:pt x="44748" y="42977"/>
                  </a:cubicBezTo>
                  <a:cubicBezTo>
                    <a:pt x="58884" y="29242"/>
                    <a:pt x="74971" y="18640"/>
                    <a:pt x="93031" y="11182"/>
                  </a:cubicBezTo>
                  <a:cubicBezTo>
                    <a:pt x="111481" y="3724"/>
                    <a:pt x="130912" y="0"/>
                    <a:pt x="151314" y="0"/>
                  </a:cubicBezTo>
                  <a:cubicBezTo>
                    <a:pt x="173688" y="0"/>
                    <a:pt x="193119" y="3724"/>
                    <a:pt x="209607" y="11182"/>
                  </a:cubicBezTo>
                  <a:cubicBezTo>
                    <a:pt x="226095" y="18250"/>
                    <a:pt x="236687" y="27280"/>
                    <a:pt x="241402" y="38271"/>
                  </a:cubicBezTo>
                  <a:lnTo>
                    <a:pt x="241402" y="7058"/>
                  </a:lnTo>
                  <a:lnTo>
                    <a:pt x="293218" y="7058"/>
                  </a:lnTo>
                  <a:lnTo>
                    <a:pt x="293218" y="300857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7" name="Полилиния: фигура 26">
              <a:extLst>
                <a:ext uri="{FF2B5EF4-FFF2-40B4-BE49-F238E27FC236}">
                  <a16:creationId xmlns:a16="http://schemas.microsoft.com/office/drawing/2014/main" id="{424A613A-0878-6A62-A8A7-CC87C3D4CEAB}"/>
                </a:ext>
              </a:extLst>
            </p:cNvPr>
            <p:cNvSpPr/>
            <p:nvPr/>
          </p:nvSpPr>
          <p:spPr>
            <a:xfrm>
              <a:off x="3743274" y="2164351"/>
              <a:ext cx="261422" cy="293798"/>
            </a:xfrm>
            <a:custGeom>
              <a:avLst/>
              <a:gdLst>
                <a:gd name="connsiteX0" fmla="*/ 53578 w 261422"/>
                <a:gd name="connsiteY0" fmla="*/ 0 h 293798"/>
                <a:gd name="connsiteX1" fmla="*/ 53578 w 261422"/>
                <a:gd name="connsiteY1" fmla="*/ 113633 h 293798"/>
                <a:gd name="connsiteX2" fmla="*/ 207845 w 261422"/>
                <a:gd name="connsiteY2" fmla="*/ 113633 h 293798"/>
                <a:gd name="connsiteX3" fmla="*/ 207845 w 261422"/>
                <a:gd name="connsiteY3" fmla="*/ 0 h 293798"/>
                <a:gd name="connsiteX4" fmla="*/ 261423 w 261422"/>
                <a:gd name="connsiteY4" fmla="*/ 0 h 293798"/>
                <a:gd name="connsiteX5" fmla="*/ 261423 w 261422"/>
                <a:gd name="connsiteY5" fmla="*/ 293799 h 293798"/>
                <a:gd name="connsiteX6" fmla="*/ 207845 w 261422"/>
                <a:gd name="connsiteY6" fmla="*/ 293799 h 293798"/>
                <a:gd name="connsiteX7" fmla="*/ 207845 w 261422"/>
                <a:gd name="connsiteY7" fmla="*/ 170745 h 293798"/>
                <a:gd name="connsiteX8" fmla="*/ 53578 w 261422"/>
                <a:gd name="connsiteY8" fmla="*/ 170745 h 293798"/>
                <a:gd name="connsiteX9" fmla="*/ 53578 w 261422"/>
                <a:gd name="connsiteY9" fmla="*/ 293799 h 293798"/>
                <a:gd name="connsiteX10" fmla="*/ 0 w 261422"/>
                <a:gd name="connsiteY10" fmla="*/ 293799 h 293798"/>
                <a:gd name="connsiteX11" fmla="*/ 0 w 261422"/>
                <a:gd name="connsiteY11" fmla="*/ 0 h 293798"/>
                <a:gd name="connsiteX12" fmla="*/ 53578 w 261422"/>
                <a:gd name="connsiteY12" fmla="*/ 0 h 29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1422" h="293798">
                  <a:moveTo>
                    <a:pt x="53578" y="0"/>
                  </a:moveTo>
                  <a:lnTo>
                    <a:pt x="53578" y="113633"/>
                  </a:lnTo>
                  <a:lnTo>
                    <a:pt x="207845" y="113633"/>
                  </a:lnTo>
                  <a:lnTo>
                    <a:pt x="207845" y="0"/>
                  </a:lnTo>
                  <a:lnTo>
                    <a:pt x="261423" y="0"/>
                  </a:lnTo>
                  <a:lnTo>
                    <a:pt x="261423" y="293799"/>
                  </a:lnTo>
                  <a:lnTo>
                    <a:pt x="207845" y="293799"/>
                  </a:lnTo>
                  <a:lnTo>
                    <a:pt x="207845" y="170745"/>
                  </a:lnTo>
                  <a:lnTo>
                    <a:pt x="53578" y="170745"/>
                  </a:lnTo>
                  <a:lnTo>
                    <a:pt x="53578" y="293799"/>
                  </a:lnTo>
                  <a:lnTo>
                    <a:pt x="0" y="293799"/>
                  </a:lnTo>
                  <a:lnTo>
                    <a:pt x="0" y="0"/>
                  </a:lnTo>
                  <a:lnTo>
                    <a:pt x="53578" y="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8" name="Полилиния: фигура 27">
              <a:extLst>
                <a:ext uri="{FF2B5EF4-FFF2-40B4-BE49-F238E27FC236}">
                  <a16:creationId xmlns:a16="http://schemas.microsoft.com/office/drawing/2014/main" id="{9F79643E-29F7-6AF0-532A-CCF5C1F5AB75}"/>
                </a:ext>
              </a:extLst>
            </p:cNvPr>
            <p:cNvSpPr/>
            <p:nvPr/>
          </p:nvSpPr>
          <p:spPr>
            <a:xfrm>
              <a:off x="4089708" y="2164351"/>
              <a:ext cx="263775" cy="293798"/>
            </a:xfrm>
            <a:custGeom>
              <a:avLst/>
              <a:gdLst>
                <a:gd name="connsiteX0" fmla="*/ 53578 w 263775"/>
                <a:gd name="connsiteY0" fmla="*/ 0 h 293798"/>
                <a:gd name="connsiteX1" fmla="*/ 53578 w 263775"/>
                <a:gd name="connsiteY1" fmla="*/ 205483 h 293798"/>
                <a:gd name="connsiteX2" fmla="*/ 210198 w 263775"/>
                <a:gd name="connsiteY2" fmla="*/ 0 h 293798"/>
                <a:gd name="connsiteX3" fmla="*/ 263776 w 263775"/>
                <a:gd name="connsiteY3" fmla="*/ 0 h 293798"/>
                <a:gd name="connsiteX4" fmla="*/ 263776 w 263775"/>
                <a:gd name="connsiteY4" fmla="*/ 293799 h 293798"/>
                <a:gd name="connsiteX5" fmla="*/ 210198 w 263775"/>
                <a:gd name="connsiteY5" fmla="*/ 293799 h 293798"/>
                <a:gd name="connsiteX6" fmla="*/ 210198 w 263775"/>
                <a:gd name="connsiteY6" fmla="*/ 88316 h 293798"/>
                <a:gd name="connsiteX7" fmla="*/ 53578 w 263775"/>
                <a:gd name="connsiteY7" fmla="*/ 293799 h 293798"/>
                <a:gd name="connsiteX8" fmla="*/ 0 w 263775"/>
                <a:gd name="connsiteY8" fmla="*/ 293799 h 293798"/>
                <a:gd name="connsiteX9" fmla="*/ 0 w 263775"/>
                <a:gd name="connsiteY9" fmla="*/ 0 h 293798"/>
                <a:gd name="connsiteX10" fmla="*/ 53578 w 263775"/>
                <a:gd name="connsiteY10" fmla="*/ 0 h 29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3775" h="293798">
                  <a:moveTo>
                    <a:pt x="53578" y="0"/>
                  </a:moveTo>
                  <a:lnTo>
                    <a:pt x="53578" y="205483"/>
                  </a:lnTo>
                  <a:lnTo>
                    <a:pt x="210198" y="0"/>
                  </a:lnTo>
                  <a:lnTo>
                    <a:pt x="263776" y="0"/>
                  </a:lnTo>
                  <a:lnTo>
                    <a:pt x="263776" y="293799"/>
                  </a:lnTo>
                  <a:lnTo>
                    <a:pt x="210198" y="293799"/>
                  </a:lnTo>
                  <a:lnTo>
                    <a:pt x="210198" y="88316"/>
                  </a:lnTo>
                  <a:lnTo>
                    <a:pt x="53578" y="293799"/>
                  </a:lnTo>
                  <a:lnTo>
                    <a:pt x="0" y="293799"/>
                  </a:lnTo>
                  <a:lnTo>
                    <a:pt x="0" y="0"/>
                  </a:lnTo>
                  <a:lnTo>
                    <a:pt x="53578" y="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9" name="Полилиния: фигура 28">
              <a:extLst>
                <a:ext uri="{FF2B5EF4-FFF2-40B4-BE49-F238E27FC236}">
                  <a16:creationId xmlns:a16="http://schemas.microsoft.com/office/drawing/2014/main" id="{FFCB96D4-362F-D4E3-7316-8CAD20733B87}"/>
                </a:ext>
              </a:extLst>
            </p:cNvPr>
            <p:cNvSpPr/>
            <p:nvPr/>
          </p:nvSpPr>
          <p:spPr>
            <a:xfrm>
              <a:off x="4418425" y="2157293"/>
              <a:ext cx="281435" cy="307924"/>
            </a:xfrm>
            <a:custGeom>
              <a:avLst/>
              <a:gdLst>
                <a:gd name="connsiteX0" fmla="*/ 155438 w 281435"/>
                <a:gd name="connsiteY0" fmla="*/ 250812 h 307924"/>
                <a:gd name="connsiteX1" fmla="*/ 183109 w 281435"/>
                <a:gd name="connsiteY1" fmla="*/ 247279 h 307924"/>
                <a:gd name="connsiteX2" fmla="*/ 208426 w 281435"/>
                <a:gd name="connsiteY2" fmla="*/ 238449 h 307924"/>
                <a:gd name="connsiteX3" fmla="*/ 230210 w 281435"/>
                <a:gd name="connsiteY3" fmla="*/ 226085 h 307924"/>
                <a:gd name="connsiteX4" fmla="*/ 246107 w 281435"/>
                <a:gd name="connsiteY4" fmla="*/ 211960 h 307924"/>
                <a:gd name="connsiteX5" fmla="*/ 260242 w 281435"/>
                <a:gd name="connsiteY5" fmla="*/ 253755 h 307924"/>
                <a:gd name="connsiteX6" fmla="*/ 245526 w 281435"/>
                <a:gd name="connsiteY6" fmla="*/ 273187 h 307924"/>
                <a:gd name="connsiteX7" fmla="*/ 221971 w 281435"/>
                <a:gd name="connsiteY7" fmla="*/ 290855 h 307924"/>
                <a:gd name="connsiteX8" fmla="*/ 190767 w 281435"/>
                <a:gd name="connsiteY8" fmla="*/ 303219 h 307924"/>
                <a:gd name="connsiteX9" fmla="*/ 152495 w 281435"/>
                <a:gd name="connsiteY9" fmla="*/ 307924 h 307924"/>
                <a:gd name="connsiteX10" fmla="*/ 91259 w 281435"/>
                <a:gd name="connsiteY10" fmla="*/ 297332 h 307924"/>
                <a:gd name="connsiteX11" fmla="*/ 42986 w 281435"/>
                <a:gd name="connsiteY11" fmla="*/ 266709 h 307924"/>
                <a:gd name="connsiteX12" fmla="*/ 11192 w 281435"/>
                <a:gd name="connsiteY12" fmla="*/ 218437 h 307924"/>
                <a:gd name="connsiteX13" fmla="*/ 0 w 281435"/>
                <a:gd name="connsiteY13" fmla="*/ 154257 h 307924"/>
                <a:gd name="connsiteX14" fmla="*/ 10011 w 281435"/>
                <a:gd name="connsiteY14" fmla="*/ 95964 h 307924"/>
                <a:gd name="connsiteX15" fmla="*/ 38862 w 281435"/>
                <a:gd name="connsiteY15" fmla="*/ 46511 h 307924"/>
                <a:gd name="connsiteX16" fmla="*/ 84201 w 281435"/>
                <a:gd name="connsiteY16" fmla="*/ 12954 h 307924"/>
                <a:gd name="connsiteX17" fmla="*/ 144256 w 281435"/>
                <a:gd name="connsiteY17" fmla="*/ 0 h 307924"/>
                <a:gd name="connsiteX18" fmla="*/ 201368 w 281435"/>
                <a:gd name="connsiteY18" fmla="*/ 12363 h 307924"/>
                <a:gd name="connsiteX19" fmla="*/ 244345 w 281435"/>
                <a:gd name="connsiteY19" fmla="*/ 45920 h 307924"/>
                <a:gd name="connsiteX20" fmla="*/ 272015 w 281435"/>
                <a:gd name="connsiteY20" fmla="*/ 94793 h 307924"/>
                <a:gd name="connsiteX21" fmla="*/ 281435 w 281435"/>
                <a:gd name="connsiteY21" fmla="*/ 153667 h 307924"/>
                <a:gd name="connsiteX22" fmla="*/ 279673 w 281435"/>
                <a:gd name="connsiteY22" fmla="*/ 173688 h 307924"/>
                <a:gd name="connsiteX23" fmla="*/ 54759 w 281435"/>
                <a:gd name="connsiteY23" fmla="*/ 173688 h 307924"/>
                <a:gd name="connsiteX24" fmla="*/ 85963 w 281435"/>
                <a:gd name="connsiteY24" fmla="*/ 231972 h 307924"/>
                <a:gd name="connsiteX25" fmla="*/ 155438 w 281435"/>
                <a:gd name="connsiteY25" fmla="*/ 250812 h 307924"/>
                <a:gd name="connsiteX26" fmla="*/ 224323 w 281435"/>
                <a:gd name="connsiteY26" fmla="*/ 119520 h 307924"/>
                <a:gd name="connsiteX27" fmla="*/ 216675 w 281435"/>
                <a:gd name="connsiteY27" fmla="*/ 95374 h 307924"/>
                <a:gd name="connsiteX28" fmla="*/ 199006 w 281435"/>
                <a:gd name="connsiteY28" fmla="*/ 75362 h 307924"/>
                <a:gd name="connsiteX29" fmla="*/ 174279 w 281435"/>
                <a:gd name="connsiteY29" fmla="*/ 61817 h 307924"/>
                <a:gd name="connsiteX30" fmla="*/ 144256 w 281435"/>
                <a:gd name="connsiteY30" fmla="*/ 57112 h 307924"/>
                <a:gd name="connsiteX31" fmla="*/ 113043 w 281435"/>
                <a:gd name="connsiteY31" fmla="*/ 61817 h 307924"/>
                <a:gd name="connsiteX32" fmla="*/ 86554 w 281435"/>
                <a:gd name="connsiteY32" fmla="*/ 74771 h 307924"/>
                <a:gd name="connsiteX33" fmla="*/ 67713 w 281435"/>
                <a:gd name="connsiteY33" fmla="*/ 94793 h 307924"/>
                <a:gd name="connsiteX34" fmla="*/ 58293 w 281435"/>
                <a:gd name="connsiteY34" fmla="*/ 119520 h 307924"/>
                <a:gd name="connsiteX35" fmla="*/ 224323 w 281435"/>
                <a:gd name="connsiteY35" fmla="*/ 119520 h 307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81435" h="307924">
                  <a:moveTo>
                    <a:pt x="155438" y="250812"/>
                  </a:moveTo>
                  <a:cubicBezTo>
                    <a:pt x="164859" y="250812"/>
                    <a:pt x="174079" y="249641"/>
                    <a:pt x="183109" y="247279"/>
                  </a:cubicBezTo>
                  <a:cubicBezTo>
                    <a:pt x="192138" y="244926"/>
                    <a:pt x="200578" y="241983"/>
                    <a:pt x="208426" y="238449"/>
                  </a:cubicBezTo>
                  <a:cubicBezTo>
                    <a:pt x="216675" y="234915"/>
                    <a:pt x="223933" y="230800"/>
                    <a:pt x="230210" y="226085"/>
                  </a:cubicBezTo>
                  <a:cubicBezTo>
                    <a:pt x="236496" y="221380"/>
                    <a:pt x="241792" y="216665"/>
                    <a:pt x="246107" y="211960"/>
                  </a:cubicBezTo>
                  <a:lnTo>
                    <a:pt x="260242" y="253755"/>
                  </a:lnTo>
                  <a:cubicBezTo>
                    <a:pt x="257099" y="260433"/>
                    <a:pt x="252194" y="266909"/>
                    <a:pt x="245526" y="273187"/>
                  </a:cubicBezTo>
                  <a:cubicBezTo>
                    <a:pt x="239239" y="279473"/>
                    <a:pt x="231391" y="285359"/>
                    <a:pt x="221971" y="290855"/>
                  </a:cubicBezTo>
                  <a:cubicBezTo>
                    <a:pt x="212941" y="295951"/>
                    <a:pt x="202540" y="300076"/>
                    <a:pt x="190767" y="303219"/>
                  </a:cubicBezTo>
                  <a:cubicBezTo>
                    <a:pt x="178994" y="306353"/>
                    <a:pt x="166230" y="307924"/>
                    <a:pt x="152495" y="307924"/>
                  </a:cubicBezTo>
                  <a:cubicBezTo>
                    <a:pt x="130512" y="307924"/>
                    <a:pt x="110100" y="304390"/>
                    <a:pt x="91259" y="297332"/>
                  </a:cubicBezTo>
                  <a:cubicBezTo>
                    <a:pt x="72819" y="289874"/>
                    <a:pt x="56722" y="279663"/>
                    <a:pt x="42986" y="266709"/>
                  </a:cubicBezTo>
                  <a:cubicBezTo>
                    <a:pt x="29642" y="253365"/>
                    <a:pt x="19040" y="237277"/>
                    <a:pt x="11192" y="218437"/>
                  </a:cubicBezTo>
                  <a:cubicBezTo>
                    <a:pt x="3734" y="199196"/>
                    <a:pt x="0" y="177803"/>
                    <a:pt x="0" y="154257"/>
                  </a:cubicBezTo>
                  <a:cubicBezTo>
                    <a:pt x="0" y="133845"/>
                    <a:pt x="3343" y="114414"/>
                    <a:pt x="10011" y="95964"/>
                  </a:cubicBezTo>
                  <a:cubicBezTo>
                    <a:pt x="16688" y="77124"/>
                    <a:pt x="26299" y="60636"/>
                    <a:pt x="38862" y="46511"/>
                  </a:cubicBezTo>
                  <a:cubicBezTo>
                    <a:pt x="51426" y="32375"/>
                    <a:pt x="66532" y="21193"/>
                    <a:pt x="84201" y="12954"/>
                  </a:cubicBezTo>
                  <a:cubicBezTo>
                    <a:pt x="101860" y="4315"/>
                    <a:pt x="121882" y="0"/>
                    <a:pt x="144256" y="0"/>
                  </a:cubicBezTo>
                  <a:cubicBezTo>
                    <a:pt x="165449" y="0"/>
                    <a:pt x="184490" y="4115"/>
                    <a:pt x="201368" y="12363"/>
                  </a:cubicBezTo>
                  <a:cubicBezTo>
                    <a:pt x="218246" y="20603"/>
                    <a:pt x="232572" y="31794"/>
                    <a:pt x="244345" y="45920"/>
                  </a:cubicBezTo>
                  <a:cubicBezTo>
                    <a:pt x="256508" y="59655"/>
                    <a:pt x="265738" y="75952"/>
                    <a:pt x="272015" y="94793"/>
                  </a:cubicBezTo>
                  <a:cubicBezTo>
                    <a:pt x="278292" y="113233"/>
                    <a:pt x="281435" y="132864"/>
                    <a:pt x="281435" y="153667"/>
                  </a:cubicBezTo>
                  <a:cubicBezTo>
                    <a:pt x="281435" y="159944"/>
                    <a:pt x="280845" y="166621"/>
                    <a:pt x="279673" y="173688"/>
                  </a:cubicBezTo>
                  <a:lnTo>
                    <a:pt x="54759" y="173688"/>
                  </a:lnTo>
                  <a:cubicBezTo>
                    <a:pt x="57503" y="199587"/>
                    <a:pt x="67904" y="219018"/>
                    <a:pt x="85963" y="231972"/>
                  </a:cubicBezTo>
                  <a:cubicBezTo>
                    <a:pt x="104023" y="244535"/>
                    <a:pt x="127178" y="250812"/>
                    <a:pt x="155438" y="250812"/>
                  </a:cubicBezTo>
                  <a:close/>
                  <a:moveTo>
                    <a:pt x="224323" y="119520"/>
                  </a:moveTo>
                  <a:cubicBezTo>
                    <a:pt x="223542" y="110880"/>
                    <a:pt x="220990" y="102832"/>
                    <a:pt x="216675" y="95374"/>
                  </a:cubicBezTo>
                  <a:cubicBezTo>
                    <a:pt x="212350" y="87525"/>
                    <a:pt x="206464" y="80858"/>
                    <a:pt x="199006" y="75362"/>
                  </a:cubicBezTo>
                  <a:cubicBezTo>
                    <a:pt x="191948" y="69475"/>
                    <a:pt x="183699" y="64960"/>
                    <a:pt x="174279" y="61817"/>
                  </a:cubicBezTo>
                  <a:cubicBezTo>
                    <a:pt x="164859" y="58674"/>
                    <a:pt x="154848" y="57112"/>
                    <a:pt x="144256" y="57112"/>
                  </a:cubicBezTo>
                  <a:cubicBezTo>
                    <a:pt x="133655" y="57112"/>
                    <a:pt x="123254" y="58674"/>
                    <a:pt x="113043" y="61817"/>
                  </a:cubicBezTo>
                  <a:cubicBezTo>
                    <a:pt x="103232" y="64960"/>
                    <a:pt x="94402" y="69275"/>
                    <a:pt x="86554" y="74771"/>
                  </a:cubicBezTo>
                  <a:cubicBezTo>
                    <a:pt x="79096" y="80267"/>
                    <a:pt x="72819" y="86935"/>
                    <a:pt x="67713" y="94793"/>
                  </a:cubicBezTo>
                  <a:cubicBezTo>
                    <a:pt x="62608" y="102251"/>
                    <a:pt x="59465" y="110490"/>
                    <a:pt x="58293" y="119520"/>
                  </a:cubicBezTo>
                  <a:lnTo>
                    <a:pt x="224323" y="11952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0" name="Полилиния: фигура 29">
              <a:extLst>
                <a:ext uri="{FF2B5EF4-FFF2-40B4-BE49-F238E27FC236}">
                  <a16:creationId xmlns:a16="http://schemas.microsoft.com/office/drawing/2014/main" id="{A3A9ED5D-7EF7-83FF-7D43-42E642D7C73F}"/>
                </a:ext>
              </a:extLst>
            </p:cNvPr>
            <p:cNvSpPr/>
            <p:nvPr/>
          </p:nvSpPr>
          <p:spPr>
            <a:xfrm>
              <a:off x="6759003" y="875396"/>
              <a:ext cx="767686" cy="714374"/>
            </a:xfrm>
            <a:custGeom>
              <a:avLst/>
              <a:gdLst>
                <a:gd name="connsiteX0" fmla="*/ 383848 w 767686"/>
                <a:gd name="connsiteY0" fmla="*/ 714375 h 714374"/>
                <a:gd name="connsiteX1" fmla="*/ 0 w 767686"/>
                <a:gd name="connsiteY1" fmla="*/ 0 h 714374"/>
                <a:gd name="connsiteX2" fmla="*/ 767687 w 767686"/>
                <a:gd name="connsiteY2" fmla="*/ 0 h 714374"/>
                <a:gd name="connsiteX3" fmla="*/ 383848 w 767686"/>
                <a:gd name="connsiteY3" fmla="*/ 714375 h 714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7686" h="714374">
                  <a:moveTo>
                    <a:pt x="383848" y="714375"/>
                  </a:moveTo>
                  <a:lnTo>
                    <a:pt x="0" y="0"/>
                  </a:lnTo>
                  <a:lnTo>
                    <a:pt x="767687" y="0"/>
                  </a:lnTo>
                  <a:lnTo>
                    <a:pt x="383848" y="71437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5930670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6537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main_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38C6D0-E438-9B76-C317-D4C25B799B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0563" y="413406"/>
            <a:ext cx="10809287" cy="693653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85000"/>
              </a:lnSpc>
              <a:defRPr sz="2800" b="0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9EEB2F5-FBFF-26FC-EC5B-90C72132C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94311" y="6327864"/>
            <a:ext cx="8611100" cy="261431"/>
          </a:xfrm>
        </p:spPr>
        <p:txBody>
          <a:bodyPr lIns="0" tIns="0" rIns="0" bIns="0" anchor="t"/>
          <a:lstStyle>
            <a:lvl1pPr algn="l">
              <a:defRPr sz="1000"/>
            </a:lvl1pPr>
          </a:lstStyle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AC4030F-03D0-F2A9-405F-E68460EA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49326" y="6327864"/>
            <a:ext cx="450524" cy="261431"/>
          </a:xfrm>
        </p:spPr>
        <p:txBody>
          <a:bodyPr lIns="0" tIns="0" rIns="0" bIns="0" anchor="t"/>
          <a:lstStyle/>
          <a:p>
            <a:fld id="{626640AF-5A2B-41E0-A304-53B922ABBC65}" type="slidenum">
              <a:rPr lang="ru-RU" smtClean="0"/>
              <a:t>‹#›</a:t>
            </a:fld>
            <a:endParaRPr lang="ru-RU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C7C46228-5E8A-2918-BE7E-AD03D5C125A7}"/>
              </a:ext>
            </a:extLst>
          </p:cNvPr>
          <p:cNvGrpSpPr/>
          <p:nvPr userDrawn="1"/>
        </p:nvGrpSpPr>
        <p:grpSpPr>
          <a:xfrm>
            <a:off x="690562" y="6311833"/>
            <a:ext cx="950427" cy="254535"/>
            <a:chOff x="1148427" y="875396"/>
            <a:chExt cx="6378262" cy="1708169"/>
          </a:xfrm>
          <a:solidFill>
            <a:schemeClr val="accent1"/>
          </a:solidFill>
        </p:grpSpPr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479DB4FA-CAC4-224F-15AD-B764F8AF23F9}"/>
                </a:ext>
              </a:extLst>
            </p:cNvPr>
            <p:cNvSpPr/>
            <p:nvPr/>
          </p:nvSpPr>
          <p:spPr>
            <a:xfrm>
              <a:off x="1174323" y="932546"/>
              <a:ext cx="493827" cy="818446"/>
            </a:xfrm>
            <a:custGeom>
              <a:avLst/>
              <a:gdLst>
                <a:gd name="connsiteX0" fmla="*/ 231567 w 493827"/>
                <a:gd name="connsiteY0" fmla="*/ 12 h 818446"/>
                <a:gd name="connsiteX1" fmla="*/ 335307 w 493827"/>
                <a:gd name="connsiteY1" fmla="*/ 18319 h 818446"/>
                <a:gd name="connsiteX2" fmla="*/ 418572 w 493827"/>
                <a:gd name="connsiteY2" fmla="*/ 69626 h 818446"/>
                <a:gd name="connsiteX3" fmla="*/ 473733 w 493827"/>
                <a:gd name="connsiteY3" fmla="*/ 149438 h 818446"/>
                <a:gd name="connsiteX4" fmla="*/ 493807 w 493827"/>
                <a:gd name="connsiteY4" fmla="*/ 253178 h 818446"/>
                <a:gd name="connsiteX5" fmla="*/ 474376 w 493827"/>
                <a:gd name="connsiteY5" fmla="*/ 354670 h 818446"/>
                <a:gd name="connsiteX6" fmla="*/ 420820 w 493827"/>
                <a:gd name="connsiteY6" fmla="*/ 434482 h 818446"/>
                <a:gd name="connsiteX7" fmla="*/ 338760 w 493827"/>
                <a:gd name="connsiteY7" fmla="*/ 486352 h 818446"/>
                <a:gd name="connsiteX8" fmla="*/ 232852 w 493827"/>
                <a:gd name="connsiteY8" fmla="*/ 504899 h 818446"/>
                <a:gd name="connsiteX9" fmla="*/ 128952 w 493827"/>
                <a:gd name="connsiteY9" fmla="*/ 504899 h 818446"/>
                <a:gd name="connsiteX10" fmla="*/ 128952 w 493827"/>
                <a:gd name="connsiteY10" fmla="*/ 818447 h 818446"/>
                <a:gd name="connsiteX11" fmla="*/ 0 w 493827"/>
                <a:gd name="connsiteY11" fmla="*/ 818447 h 818446"/>
                <a:gd name="connsiteX12" fmla="*/ 0 w 493827"/>
                <a:gd name="connsiteY12" fmla="*/ 12 h 818446"/>
                <a:gd name="connsiteX13" fmla="*/ 231567 w 493827"/>
                <a:gd name="connsiteY13" fmla="*/ 12 h 818446"/>
                <a:gd name="connsiteX14" fmla="*/ 128952 w 493827"/>
                <a:gd name="connsiteY14" fmla="*/ 139161 h 818446"/>
                <a:gd name="connsiteX15" fmla="*/ 128952 w 493827"/>
                <a:gd name="connsiteY15" fmla="*/ 366071 h 818446"/>
                <a:gd name="connsiteX16" fmla="*/ 252042 w 493827"/>
                <a:gd name="connsiteY16" fmla="*/ 366071 h 818446"/>
                <a:gd name="connsiteX17" fmla="*/ 295355 w 493827"/>
                <a:gd name="connsiteY17" fmla="*/ 358471 h 818446"/>
                <a:gd name="connsiteX18" fmla="*/ 332336 w 493827"/>
                <a:gd name="connsiteY18" fmla="*/ 334677 h 818446"/>
                <a:gd name="connsiteX19" fmla="*/ 357114 w 493827"/>
                <a:gd name="connsiteY19" fmla="*/ 296755 h 818446"/>
                <a:gd name="connsiteX20" fmla="*/ 364454 w 493827"/>
                <a:gd name="connsiteY20" fmla="*/ 252054 h 818446"/>
                <a:gd name="connsiteX21" fmla="*/ 356891 w 493827"/>
                <a:gd name="connsiteY21" fmla="*/ 208751 h 818446"/>
                <a:gd name="connsiteX22" fmla="*/ 333139 w 493827"/>
                <a:gd name="connsiteY22" fmla="*/ 171760 h 818446"/>
                <a:gd name="connsiteX23" fmla="*/ 295794 w 493827"/>
                <a:gd name="connsiteY23" fmla="*/ 146863 h 818446"/>
                <a:gd name="connsiteX24" fmla="*/ 251560 w 493827"/>
                <a:gd name="connsiteY24" fmla="*/ 139242 h 818446"/>
                <a:gd name="connsiteX25" fmla="*/ 128952 w 493827"/>
                <a:gd name="connsiteY25" fmla="*/ 139161 h 818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93827" h="818446">
                  <a:moveTo>
                    <a:pt x="231567" y="12"/>
                  </a:moveTo>
                  <a:cubicBezTo>
                    <a:pt x="266979" y="-311"/>
                    <a:pt x="302146" y="5894"/>
                    <a:pt x="335307" y="18319"/>
                  </a:cubicBezTo>
                  <a:cubicBezTo>
                    <a:pt x="366165" y="29781"/>
                    <a:pt x="394459" y="47216"/>
                    <a:pt x="418572" y="69626"/>
                  </a:cubicBezTo>
                  <a:cubicBezTo>
                    <a:pt x="442359" y="92063"/>
                    <a:pt x="461154" y="119256"/>
                    <a:pt x="473733" y="149438"/>
                  </a:cubicBezTo>
                  <a:cubicBezTo>
                    <a:pt x="487422" y="182290"/>
                    <a:pt x="494253" y="217593"/>
                    <a:pt x="493807" y="253178"/>
                  </a:cubicBezTo>
                  <a:cubicBezTo>
                    <a:pt x="494121" y="287962"/>
                    <a:pt x="487516" y="322462"/>
                    <a:pt x="474376" y="354670"/>
                  </a:cubicBezTo>
                  <a:cubicBezTo>
                    <a:pt x="462221" y="384683"/>
                    <a:pt x="443986" y="411857"/>
                    <a:pt x="420820" y="434482"/>
                  </a:cubicBezTo>
                  <a:cubicBezTo>
                    <a:pt x="397151" y="457010"/>
                    <a:pt x="369264" y="474638"/>
                    <a:pt x="338760" y="486352"/>
                  </a:cubicBezTo>
                  <a:cubicBezTo>
                    <a:pt x="304933" y="499122"/>
                    <a:pt x="269005" y="505413"/>
                    <a:pt x="232852" y="504899"/>
                  </a:cubicBezTo>
                  <a:lnTo>
                    <a:pt x="128952" y="504899"/>
                  </a:lnTo>
                  <a:lnTo>
                    <a:pt x="128952" y="818447"/>
                  </a:lnTo>
                  <a:lnTo>
                    <a:pt x="0" y="818447"/>
                  </a:lnTo>
                  <a:lnTo>
                    <a:pt x="0" y="12"/>
                  </a:lnTo>
                  <a:lnTo>
                    <a:pt x="231567" y="12"/>
                  </a:lnTo>
                  <a:close/>
                  <a:moveTo>
                    <a:pt x="128952" y="139161"/>
                  </a:moveTo>
                  <a:lnTo>
                    <a:pt x="128952" y="366071"/>
                  </a:lnTo>
                  <a:lnTo>
                    <a:pt x="252042" y="366071"/>
                  </a:lnTo>
                  <a:cubicBezTo>
                    <a:pt x="266841" y="366446"/>
                    <a:pt x="281567" y="363862"/>
                    <a:pt x="295355" y="358471"/>
                  </a:cubicBezTo>
                  <a:cubicBezTo>
                    <a:pt x="309143" y="353081"/>
                    <a:pt x="321716" y="344990"/>
                    <a:pt x="332336" y="334677"/>
                  </a:cubicBezTo>
                  <a:cubicBezTo>
                    <a:pt x="343144" y="323897"/>
                    <a:pt x="351583" y="310981"/>
                    <a:pt x="357114" y="296755"/>
                  </a:cubicBezTo>
                  <a:cubicBezTo>
                    <a:pt x="362644" y="282527"/>
                    <a:pt x="365144" y="267303"/>
                    <a:pt x="364454" y="252054"/>
                  </a:cubicBezTo>
                  <a:cubicBezTo>
                    <a:pt x="364839" y="237260"/>
                    <a:pt x="362268" y="222538"/>
                    <a:pt x="356891" y="208751"/>
                  </a:cubicBezTo>
                  <a:cubicBezTo>
                    <a:pt x="351514" y="194963"/>
                    <a:pt x="343439" y="182387"/>
                    <a:pt x="333139" y="171760"/>
                  </a:cubicBezTo>
                  <a:cubicBezTo>
                    <a:pt x="322565" y="160945"/>
                    <a:pt x="309844" y="152463"/>
                    <a:pt x="295794" y="146863"/>
                  </a:cubicBezTo>
                  <a:cubicBezTo>
                    <a:pt x="281743" y="141261"/>
                    <a:pt x="266675" y="138666"/>
                    <a:pt x="251560" y="139242"/>
                  </a:cubicBezTo>
                  <a:lnTo>
                    <a:pt x="128952" y="13916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id="{53BC9802-7D5A-6469-2853-385B9BD9BD4B}"/>
                </a:ext>
              </a:extLst>
            </p:cNvPr>
            <p:cNvSpPr/>
            <p:nvPr/>
          </p:nvSpPr>
          <p:spPr>
            <a:xfrm>
              <a:off x="1682404" y="1158672"/>
              <a:ext cx="566034" cy="607480"/>
            </a:xfrm>
            <a:custGeom>
              <a:avLst/>
              <a:gdLst>
                <a:gd name="connsiteX0" fmla="*/ 309485 w 566034"/>
                <a:gd name="connsiteY0" fmla="*/ 479479 h 607480"/>
                <a:gd name="connsiteX1" fmla="*/ 413864 w 566034"/>
                <a:gd name="connsiteY1" fmla="*/ 457237 h 607480"/>
                <a:gd name="connsiteX2" fmla="*/ 487416 w 566034"/>
                <a:gd name="connsiteY2" fmla="*/ 404244 h 607480"/>
                <a:gd name="connsiteX3" fmla="*/ 523869 w 566034"/>
                <a:gd name="connsiteY3" fmla="*/ 501158 h 607480"/>
                <a:gd name="connsiteX4" fmla="*/ 491750 w 566034"/>
                <a:gd name="connsiteY4" fmla="*/ 541305 h 607480"/>
                <a:gd name="connsiteX5" fmla="*/ 442773 w 566034"/>
                <a:gd name="connsiteY5" fmla="*/ 575510 h 607480"/>
                <a:gd name="connsiteX6" fmla="*/ 379501 w 566034"/>
                <a:gd name="connsiteY6" fmla="*/ 598876 h 607480"/>
                <a:gd name="connsiteX7" fmla="*/ 304828 w 566034"/>
                <a:gd name="connsiteY7" fmla="*/ 607467 h 607480"/>
                <a:gd name="connsiteX8" fmla="*/ 183985 w 566034"/>
                <a:gd name="connsiteY8" fmla="*/ 586351 h 607480"/>
                <a:gd name="connsiteX9" fmla="*/ 87071 w 566034"/>
                <a:gd name="connsiteY9" fmla="*/ 525889 h 607480"/>
                <a:gd name="connsiteX10" fmla="*/ 22835 w 566034"/>
                <a:gd name="connsiteY10" fmla="*/ 430099 h 607480"/>
                <a:gd name="connsiteX11" fmla="*/ 33 w 566034"/>
                <a:gd name="connsiteY11" fmla="*/ 304117 h 607480"/>
                <a:gd name="connsiteX12" fmla="*/ 20026 w 566034"/>
                <a:gd name="connsiteY12" fmla="*/ 187852 h 607480"/>
                <a:gd name="connsiteX13" fmla="*/ 78078 w 566034"/>
                <a:gd name="connsiteY13" fmla="*/ 90857 h 607480"/>
                <a:gd name="connsiteX14" fmla="*/ 169292 w 566034"/>
                <a:gd name="connsiteY14" fmla="*/ 24133 h 607480"/>
                <a:gd name="connsiteX15" fmla="*/ 289733 w 566034"/>
                <a:gd name="connsiteY15" fmla="*/ 45 h 607480"/>
                <a:gd name="connsiteX16" fmla="*/ 400416 w 566034"/>
                <a:gd name="connsiteY16" fmla="*/ 23007 h 607480"/>
                <a:gd name="connsiteX17" fmla="*/ 490950 w 566034"/>
                <a:gd name="connsiteY17" fmla="*/ 90696 h 607480"/>
                <a:gd name="connsiteX18" fmla="*/ 546271 w 566034"/>
                <a:gd name="connsiteY18" fmla="*/ 187611 h 607480"/>
                <a:gd name="connsiteX19" fmla="*/ 566026 w 566034"/>
                <a:gd name="connsiteY19" fmla="*/ 302832 h 607480"/>
                <a:gd name="connsiteX20" fmla="*/ 562654 w 566034"/>
                <a:gd name="connsiteY20" fmla="*/ 348440 h 607480"/>
                <a:gd name="connsiteX21" fmla="*/ 127057 w 566034"/>
                <a:gd name="connsiteY21" fmla="*/ 348440 h 607480"/>
                <a:gd name="connsiteX22" fmla="*/ 185270 w 566034"/>
                <a:gd name="connsiteY22" fmla="*/ 447683 h 607480"/>
                <a:gd name="connsiteX23" fmla="*/ 309485 w 566034"/>
                <a:gd name="connsiteY23" fmla="*/ 479479 h 607480"/>
                <a:gd name="connsiteX24" fmla="*/ 436105 w 566034"/>
                <a:gd name="connsiteY24" fmla="*/ 236671 h 607480"/>
                <a:gd name="connsiteX25" fmla="*/ 421151 w 566034"/>
                <a:gd name="connsiteY25" fmla="*/ 192070 h 607480"/>
                <a:gd name="connsiteX26" fmla="*/ 388734 w 566034"/>
                <a:gd name="connsiteY26" fmla="*/ 157983 h 607480"/>
                <a:gd name="connsiteX27" fmla="*/ 290134 w 566034"/>
                <a:gd name="connsiteY27" fmla="*/ 128354 h 607480"/>
                <a:gd name="connsiteX28" fmla="*/ 233928 w 566034"/>
                <a:gd name="connsiteY28" fmla="*/ 136384 h 607480"/>
                <a:gd name="connsiteX29" fmla="*/ 186635 w 566034"/>
                <a:gd name="connsiteY29" fmla="*/ 158625 h 607480"/>
                <a:gd name="connsiteX30" fmla="*/ 151306 w 566034"/>
                <a:gd name="connsiteY30" fmla="*/ 192830 h 607480"/>
                <a:gd name="connsiteX31" fmla="*/ 132437 w 566034"/>
                <a:gd name="connsiteY31" fmla="*/ 236751 h 607480"/>
                <a:gd name="connsiteX32" fmla="*/ 436105 w 566034"/>
                <a:gd name="connsiteY32" fmla="*/ 236671 h 607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66034" h="607480">
                  <a:moveTo>
                    <a:pt x="309485" y="479479"/>
                  </a:moveTo>
                  <a:cubicBezTo>
                    <a:pt x="345468" y="479607"/>
                    <a:pt x="381060" y="472022"/>
                    <a:pt x="413864" y="457237"/>
                  </a:cubicBezTo>
                  <a:cubicBezTo>
                    <a:pt x="442344" y="445841"/>
                    <a:pt x="467595" y="427647"/>
                    <a:pt x="487416" y="404244"/>
                  </a:cubicBezTo>
                  <a:lnTo>
                    <a:pt x="523869" y="501158"/>
                  </a:lnTo>
                  <a:cubicBezTo>
                    <a:pt x="515287" y="516112"/>
                    <a:pt x="504457" y="529654"/>
                    <a:pt x="491750" y="541305"/>
                  </a:cubicBezTo>
                  <a:cubicBezTo>
                    <a:pt x="477091" y="554923"/>
                    <a:pt x="460604" y="566436"/>
                    <a:pt x="442773" y="575510"/>
                  </a:cubicBezTo>
                  <a:cubicBezTo>
                    <a:pt x="422684" y="585775"/>
                    <a:pt x="401442" y="593619"/>
                    <a:pt x="379501" y="598876"/>
                  </a:cubicBezTo>
                  <a:cubicBezTo>
                    <a:pt x="355047" y="604736"/>
                    <a:pt x="329974" y="607621"/>
                    <a:pt x="304828" y="607467"/>
                  </a:cubicBezTo>
                  <a:cubicBezTo>
                    <a:pt x="263598" y="607832"/>
                    <a:pt x="222648" y="600676"/>
                    <a:pt x="183985" y="586351"/>
                  </a:cubicBezTo>
                  <a:cubicBezTo>
                    <a:pt x="147882" y="573043"/>
                    <a:pt x="114896" y="552464"/>
                    <a:pt x="87071" y="525889"/>
                  </a:cubicBezTo>
                  <a:cubicBezTo>
                    <a:pt x="59048" y="498926"/>
                    <a:pt x="37142" y="466259"/>
                    <a:pt x="22835" y="430099"/>
                  </a:cubicBezTo>
                  <a:cubicBezTo>
                    <a:pt x="7174" y="389970"/>
                    <a:pt x="-569" y="347189"/>
                    <a:pt x="33" y="304117"/>
                  </a:cubicBezTo>
                  <a:cubicBezTo>
                    <a:pt x="-211" y="264487"/>
                    <a:pt x="6557" y="225124"/>
                    <a:pt x="20026" y="187852"/>
                  </a:cubicBezTo>
                  <a:cubicBezTo>
                    <a:pt x="32980" y="152098"/>
                    <a:pt x="52688" y="119168"/>
                    <a:pt x="78078" y="90857"/>
                  </a:cubicBezTo>
                  <a:cubicBezTo>
                    <a:pt x="103496" y="62497"/>
                    <a:pt x="134566" y="39769"/>
                    <a:pt x="169292" y="24133"/>
                  </a:cubicBezTo>
                  <a:cubicBezTo>
                    <a:pt x="207237" y="7530"/>
                    <a:pt x="248320" y="-687"/>
                    <a:pt x="289733" y="45"/>
                  </a:cubicBezTo>
                  <a:cubicBezTo>
                    <a:pt x="327863" y="-496"/>
                    <a:pt x="365647" y="7343"/>
                    <a:pt x="400416" y="23007"/>
                  </a:cubicBezTo>
                  <a:cubicBezTo>
                    <a:pt x="435181" y="38671"/>
                    <a:pt x="466090" y="61778"/>
                    <a:pt x="490950" y="90696"/>
                  </a:cubicBezTo>
                  <a:cubicBezTo>
                    <a:pt x="515353" y="119209"/>
                    <a:pt x="534127" y="152096"/>
                    <a:pt x="546271" y="187611"/>
                  </a:cubicBezTo>
                  <a:cubicBezTo>
                    <a:pt x="559330" y="224624"/>
                    <a:pt x="566007" y="263585"/>
                    <a:pt x="566026" y="302832"/>
                  </a:cubicBezTo>
                  <a:cubicBezTo>
                    <a:pt x="566141" y="318101"/>
                    <a:pt x="565007" y="333354"/>
                    <a:pt x="562654" y="348440"/>
                  </a:cubicBezTo>
                  <a:lnTo>
                    <a:pt x="127057" y="348440"/>
                  </a:lnTo>
                  <a:cubicBezTo>
                    <a:pt x="133160" y="393350"/>
                    <a:pt x="152564" y="426432"/>
                    <a:pt x="185270" y="447683"/>
                  </a:cubicBezTo>
                  <a:cubicBezTo>
                    <a:pt x="217976" y="468934"/>
                    <a:pt x="259381" y="479532"/>
                    <a:pt x="309485" y="479479"/>
                  </a:cubicBezTo>
                  <a:close/>
                  <a:moveTo>
                    <a:pt x="436105" y="236671"/>
                  </a:moveTo>
                  <a:cubicBezTo>
                    <a:pt x="434438" y="220890"/>
                    <a:pt x="429342" y="205665"/>
                    <a:pt x="421151" y="192070"/>
                  </a:cubicBezTo>
                  <a:cubicBezTo>
                    <a:pt x="412969" y="178475"/>
                    <a:pt x="401902" y="166839"/>
                    <a:pt x="388734" y="157983"/>
                  </a:cubicBezTo>
                  <a:cubicBezTo>
                    <a:pt x="359854" y="137874"/>
                    <a:pt x="325315" y="127495"/>
                    <a:pt x="290134" y="128354"/>
                  </a:cubicBezTo>
                  <a:cubicBezTo>
                    <a:pt x="271105" y="128229"/>
                    <a:pt x="252161" y="130936"/>
                    <a:pt x="233928" y="136384"/>
                  </a:cubicBezTo>
                  <a:cubicBezTo>
                    <a:pt x="217136" y="141380"/>
                    <a:pt x="201193" y="148878"/>
                    <a:pt x="186635" y="158625"/>
                  </a:cubicBezTo>
                  <a:cubicBezTo>
                    <a:pt x="172885" y="167794"/>
                    <a:pt x="160915" y="179383"/>
                    <a:pt x="151306" y="192830"/>
                  </a:cubicBezTo>
                  <a:cubicBezTo>
                    <a:pt x="141866" y="205907"/>
                    <a:pt x="135424" y="220902"/>
                    <a:pt x="132437" y="236751"/>
                  </a:cubicBezTo>
                  <a:lnTo>
                    <a:pt x="436105" y="23667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id="{0D4FCE6F-F7B5-17F0-8D84-57DB84E46C1F}"/>
                </a:ext>
              </a:extLst>
            </p:cNvPr>
            <p:cNvSpPr/>
            <p:nvPr/>
          </p:nvSpPr>
          <p:spPr>
            <a:xfrm>
              <a:off x="2344261" y="1173146"/>
              <a:ext cx="526722" cy="578195"/>
            </a:xfrm>
            <a:custGeom>
              <a:avLst/>
              <a:gdLst>
                <a:gd name="connsiteX0" fmla="*/ 124292 w 526722"/>
                <a:gd name="connsiteY0" fmla="*/ 80 h 578195"/>
                <a:gd name="connsiteX1" fmla="*/ 124292 w 526722"/>
                <a:gd name="connsiteY1" fmla="*/ 214385 h 578195"/>
                <a:gd name="connsiteX2" fmla="*/ 402517 w 526722"/>
                <a:gd name="connsiteY2" fmla="*/ 214385 h 578195"/>
                <a:gd name="connsiteX3" fmla="*/ 402517 w 526722"/>
                <a:gd name="connsiteY3" fmla="*/ 80 h 578195"/>
                <a:gd name="connsiteX4" fmla="*/ 526723 w 526722"/>
                <a:gd name="connsiteY4" fmla="*/ 80 h 578195"/>
                <a:gd name="connsiteX5" fmla="*/ 526723 w 526722"/>
                <a:gd name="connsiteY5" fmla="*/ 578195 h 578195"/>
                <a:gd name="connsiteX6" fmla="*/ 402517 w 526722"/>
                <a:gd name="connsiteY6" fmla="*/ 578195 h 578195"/>
                <a:gd name="connsiteX7" fmla="*/ 402517 w 526722"/>
                <a:gd name="connsiteY7" fmla="*/ 346628 h 578195"/>
                <a:gd name="connsiteX8" fmla="*/ 124292 w 526722"/>
                <a:gd name="connsiteY8" fmla="*/ 346628 h 578195"/>
                <a:gd name="connsiteX9" fmla="*/ 124292 w 526722"/>
                <a:gd name="connsiteY9" fmla="*/ 578115 h 578195"/>
                <a:gd name="connsiteX10" fmla="*/ 0 w 526722"/>
                <a:gd name="connsiteY10" fmla="*/ 578115 h 578195"/>
                <a:gd name="connsiteX11" fmla="*/ 0 w 526722"/>
                <a:gd name="connsiteY11" fmla="*/ 0 h 578195"/>
                <a:gd name="connsiteX12" fmla="*/ 124292 w 526722"/>
                <a:gd name="connsiteY12" fmla="*/ 80 h 578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26722" h="578195">
                  <a:moveTo>
                    <a:pt x="124292" y="80"/>
                  </a:moveTo>
                  <a:lnTo>
                    <a:pt x="124292" y="214385"/>
                  </a:lnTo>
                  <a:lnTo>
                    <a:pt x="402517" y="214385"/>
                  </a:lnTo>
                  <a:lnTo>
                    <a:pt x="402517" y="80"/>
                  </a:lnTo>
                  <a:lnTo>
                    <a:pt x="526723" y="80"/>
                  </a:lnTo>
                  <a:lnTo>
                    <a:pt x="526723" y="578195"/>
                  </a:lnTo>
                  <a:lnTo>
                    <a:pt x="402517" y="578195"/>
                  </a:lnTo>
                  <a:lnTo>
                    <a:pt x="402517" y="346628"/>
                  </a:lnTo>
                  <a:lnTo>
                    <a:pt x="124292" y="346628"/>
                  </a:lnTo>
                  <a:lnTo>
                    <a:pt x="124292" y="578115"/>
                  </a:lnTo>
                  <a:lnTo>
                    <a:pt x="0" y="578115"/>
                  </a:lnTo>
                  <a:lnTo>
                    <a:pt x="0" y="0"/>
                  </a:lnTo>
                  <a:lnTo>
                    <a:pt x="124292" y="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24C66D43-C71A-B955-9343-D1584E9A7ED1}"/>
                </a:ext>
              </a:extLst>
            </p:cNvPr>
            <p:cNvSpPr/>
            <p:nvPr/>
          </p:nvSpPr>
          <p:spPr>
            <a:xfrm>
              <a:off x="2966125" y="1158672"/>
              <a:ext cx="566111" cy="607487"/>
            </a:xfrm>
            <a:custGeom>
              <a:avLst/>
              <a:gdLst>
                <a:gd name="connsiteX0" fmla="*/ 309558 w 566111"/>
                <a:gd name="connsiteY0" fmla="*/ 479486 h 607487"/>
                <a:gd name="connsiteX1" fmla="*/ 413942 w 566111"/>
                <a:gd name="connsiteY1" fmla="*/ 457245 h 607487"/>
                <a:gd name="connsiteX2" fmla="*/ 487409 w 566111"/>
                <a:gd name="connsiteY2" fmla="*/ 404251 h 607487"/>
                <a:gd name="connsiteX3" fmla="*/ 523946 w 566111"/>
                <a:gd name="connsiteY3" fmla="*/ 501166 h 607487"/>
                <a:gd name="connsiteX4" fmla="*/ 491828 w 566111"/>
                <a:gd name="connsiteY4" fmla="*/ 541313 h 607487"/>
                <a:gd name="connsiteX5" fmla="*/ 442851 w 566111"/>
                <a:gd name="connsiteY5" fmla="*/ 575518 h 607487"/>
                <a:gd name="connsiteX6" fmla="*/ 379576 w 566111"/>
                <a:gd name="connsiteY6" fmla="*/ 598883 h 607487"/>
                <a:gd name="connsiteX7" fmla="*/ 304900 w 566111"/>
                <a:gd name="connsiteY7" fmla="*/ 607475 h 607487"/>
                <a:gd name="connsiteX8" fmla="*/ 183980 w 566111"/>
                <a:gd name="connsiteY8" fmla="*/ 586358 h 607487"/>
                <a:gd name="connsiteX9" fmla="*/ 87063 w 566111"/>
                <a:gd name="connsiteY9" fmla="*/ 525816 h 607487"/>
                <a:gd name="connsiteX10" fmla="*/ 22836 w 566111"/>
                <a:gd name="connsiteY10" fmla="*/ 430026 h 607487"/>
                <a:gd name="connsiteX11" fmla="*/ 33 w 566111"/>
                <a:gd name="connsiteY11" fmla="*/ 304044 h 607487"/>
                <a:gd name="connsiteX12" fmla="*/ 20026 w 566111"/>
                <a:gd name="connsiteY12" fmla="*/ 187779 h 607487"/>
                <a:gd name="connsiteX13" fmla="*/ 77596 w 566111"/>
                <a:gd name="connsiteY13" fmla="*/ 90864 h 607487"/>
                <a:gd name="connsiteX14" fmla="*/ 168807 w 566111"/>
                <a:gd name="connsiteY14" fmla="*/ 24141 h 607487"/>
                <a:gd name="connsiteX15" fmla="*/ 289651 w 566111"/>
                <a:gd name="connsiteY15" fmla="*/ 52 h 607487"/>
                <a:gd name="connsiteX16" fmla="*/ 400331 w 566111"/>
                <a:gd name="connsiteY16" fmla="*/ 23014 h 607487"/>
                <a:gd name="connsiteX17" fmla="*/ 490866 w 566111"/>
                <a:gd name="connsiteY17" fmla="*/ 90704 h 607487"/>
                <a:gd name="connsiteX18" fmla="*/ 546187 w 566111"/>
                <a:gd name="connsiteY18" fmla="*/ 187618 h 607487"/>
                <a:gd name="connsiteX19" fmla="*/ 566104 w 566111"/>
                <a:gd name="connsiteY19" fmla="*/ 302840 h 607487"/>
                <a:gd name="connsiteX20" fmla="*/ 562723 w 566111"/>
                <a:gd name="connsiteY20" fmla="*/ 348447 h 607487"/>
                <a:gd name="connsiteX21" fmla="*/ 127211 w 566111"/>
                <a:gd name="connsiteY21" fmla="*/ 348447 h 607487"/>
                <a:gd name="connsiteX22" fmla="*/ 185428 w 566111"/>
                <a:gd name="connsiteY22" fmla="*/ 447690 h 607487"/>
                <a:gd name="connsiteX23" fmla="*/ 309558 w 566111"/>
                <a:gd name="connsiteY23" fmla="*/ 479486 h 607487"/>
                <a:gd name="connsiteX24" fmla="*/ 436107 w 566111"/>
                <a:gd name="connsiteY24" fmla="*/ 236678 h 607487"/>
                <a:gd name="connsiteX25" fmla="*/ 421210 w 566111"/>
                <a:gd name="connsiteY25" fmla="*/ 192071 h 607487"/>
                <a:gd name="connsiteX26" fmla="*/ 388815 w 566111"/>
                <a:gd name="connsiteY26" fmla="*/ 157990 h 607487"/>
                <a:gd name="connsiteX27" fmla="*/ 290212 w 566111"/>
                <a:gd name="connsiteY27" fmla="*/ 128361 h 607487"/>
                <a:gd name="connsiteX28" fmla="*/ 234005 w 566111"/>
                <a:gd name="connsiteY28" fmla="*/ 136391 h 607487"/>
                <a:gd name="connsiteX29" fmla="*/ 186714 w 566111"/>
                <a:gd name="connsiteY29" fmla="*/ 158633 h 607487"/>
                <a:gd name="connsiteX30" fmla="*/ 151386 w 566111"/>
                <a:gd name="connsiteY30" fmla="*/ 192838 h 607487"/>
                <a:gd name="connsiteX31" fmla="*/ 132517 w 566111"/>
                <a:gd name="connsiteY31" fmla="*/ 236759 h 607487"/>
                <a:gd name="connsiteX32" fmla="*/ 436107 w 566111"/>
                <a:gd name="connsiteY32" fmla="*/ 236678 h 607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66111" h="607487">
                  <a:moveTo>
                    <a:pt x="309558" y="479486"/>
                  </a:moveTo>
                  <a:cubicBezTo>
                    <a:pt x="345543" y="479614"/>
                    <a:pt x="381138" y="472030"/>
                    <a:pt x="413942" y="457245"/>
                  </a:cubicBezTo>
                  <a:cubicBezTo>
                    <a:pt x="442393" y="445849"/>
                    <a:pt x="467616" y="427653"/>
                    <a:pt x="487409" y="404251"/>
                  </a:cubicBezTo>
                  <a:lnTo>
                    <a:pt x="523946" y="501166"/>
                  </a:lnTo>
                  <a:cubicBezTo>
                    <a:pt x="515364" y="516120"/>
                    <a:pt x="504535" y="529661"/>
                    <a:pt x="491828" y="541313"/>
                  </a:cubicBezTo>
                  <a:cubicBezTo>
                    <a:pt x="477169" y="554931"/>
                    <a:pt x="460681" y="566443"/>
                    <a:pt x="442851" y="575518"/>
                  </a:cubicBezTo>
                  <a:cubicBezTo>
                    <a:pt x="422753" y="585783"/>
                    <a:pt x="401522" y="593626"/>
                    <a:pt x="379576" y="598883"/>
                  </a:cubicBezTo>
                  <a:cubicBezTo>
                    <a:pt x="355125" y="604744"/>
                    <a:pt x="330046" y="607628"/>
                    <a:pt x="304900" y="607475"/>
                  </a:cubicBezTo>
                  <a:cubicBezTo>
                    <a:pt x="263647" y="607834"/>
                    <a:pt x="222671" y="600678"/>
                    <a:pt x="183980" y="586358"/>
                  </a:cubicBezTo>
                  <a:cubicBezTo>
                    <a:pt x="147880" y="573003"/>
                    <a:pt x="114905" y="552399"/>
                    <a:pt x="87063" y="525816"/>
                  </a:cubicBezTo>
                  <a:cubicBezTo>
                    <a:pt x="59041" y="498857"/>
                    <a:pt x="37133" y="466189"/>
                    <a:pt x="22836" y="430026"/>
                  </a:cubicBezTo>
                  <a:cubicBezTo>
                    <a:pt x="7168" y="389897"/>
                    <a:pt x="-576" y="347116"/>
                    <a:pt x="33" y="304044"/>
                  </a:cubicBezTo>
                  <a:cubicBezTo>
                    <a:pt x="-214" y="264414"/>
                    <a:pt x="6558" y="225052"/>
                    <a:pt x="20026" y="187779"/>
                  </a:cubicBezTo>
                  <a:cubicBezTo>
                    <a:pt x="32809" y="152076"/>
                    <a:pt x="52354" y="119171"/>
                    <a:pt x="77596" y="90864"/>
                  </a:cubicBezTo>
                  <a:cubicBezTo>
                    <a:pt x="103008" y="62505"/>
                    <a:pt x="134079" y="39776"/>
                    <a:pt x="168807" y="24141"/>
                  </a:cubicBezTo>
                  <a:cubicBezTo>
                    <a:pt x="206878" y="7481"/>
                    <a:pt x="248103" y="-738"/>
                    <a:pt x="289651" y="52"/>
                  </a:cubicBezTo>
                  <a:cubicBezTo>
                    <a:pt x="327779" y="-488"/>
                    <a:pt x="365565" y="7350"/>
                    <a:pt x="400331" y="23014"/>
                  </a:cubicBezTo>
                  <a:cubicBezTo>
                    <a:pt x="435097" y="38679"/>
                    <a:pt x="466006" y="61785"/>
                    <a:pt x="490866" y="90704"/>
                  </a:cubicBezTo>
                  <a:cubicBezTo>
                    <a:pt x="515241" y="119236"/>
                    <a:pt x="534014" y="152118"/>
                    <a:pt x="546187" y="187618"/>
                  </a:cubicBezTo>
                  <a:cubicBezTo>
                    <a:pt x="559294" y="224622"/>
                    <a:pt x="566028" y="263583"/>
                    <a:pt x="566104" y="302840"/>
                  </a:cubicBezTo>
                  <a:cubicBezTo>
                    <a:pt x="566218" y="318109"/>
                    <a:pt x="565085" y="333361"/>
                    <a:pt x="562723" y="348447"/>
                  </a:cubicBezTo>
                  <a:lnTo>
                    <a:pt x="127211" y="348447"/>
                  </a:lnTo>
                  <a:cubicBezTo>
                    <a:pt x="133317" y="393358"/>
                    <a:pt x="152719" y="426440"/>
                    <a:pt x="185428" y="447690"/>
                  </a:cubicBezTo>
                  <a:cubicBezTo>
                    <a:pt x="218137" y="468941"/>
                    <a:pt x="259513" y="479541"/>
                    <a:pt x="309558" y="479486"/>
                  </a:cubicBezTo>
                  <a:close/>
                  <a:moveTo>
                    <a:pt x="436107" y="236678"/>
                  </a:moveTo>
                  <a:cubicBezTo>
                    <a:pt x="434469" y="220898"/>
                    <a:pt x="429382" y="205669"/>
                    <a:pt x="421210" y="192071"/>
                  </a:cubicBezTo>
                  <a:cubicBezTo>
                    <a:pt x="413037" y="178473"/>
                    <a:pt x="401979" y="166839"/>
                    <a:pt x="388815" y="157990"/>
                  </a:cubicBezTo>
                  <a:cubicBezTo>
                    <a:pt x="359926" y="137891"/>
                    <a:pt x="325388" y="127514"/>
                    <a:pt x="290212" y="128361"/>
                  </a:cubicBezTo>
                  <a:cubicBezTo>
                    <a:pt x="271182" y="128237"/>
                    <a:pt x="252236" y="130943"/>
                    <a:pt x="234005" y="136391"/>
                  </a:cubicBezTo>
                  <a:cubicBezTo>
                    <a:pt x="217213" y="141388"/>
                    <a:pt x="201268" y="148886"/>
                    <a:pt x="186714" y="158633"/>
                  </a:cubicBezTo>
                  <a:cubicBezTo>
                    <a:pt x="172960" y="167802"/>
                    <a:pt x="160987" y="179392"/>
                    <a:pt x="151386" y="192838"/>
                  </a:cubicBezTo>
                  <a:cubicBezTo>
                    <a:pt x="141946" y="205914"/>
                    <a:pt x="135498" y="220910"/>
                    <a:pt x="132517" y="236759"/>
                  </a:cubicBezTo>
                  <a:lnTo>
                    <a:pt x="436107" y="2366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id="{69CCEBE5-D526-58BA-5515-26E442782B14}"/>
                </a:ext>
              </a:extLst>
            </p:cNvPr>
            <p:cNvSpPr/>
            <p:nvPr/>
          </p:nvSpPr>
          <p:spPr>
            <a:xfrm>
              <a:off x="3612484" y="1158449"/>
              <a:ext cx="518334" cy="607838"/>
            </a:xfrm>
            <a:custGeom>
              <a:avLst/>
              <a:gdLst>
                <a:gd name="connsiteX0" fmla="*/ 518334 w 518334"/>
                <a:gd name="connsiteY0" fmla="*/ 506100 h 607838"/>
                <a:gd name="connsiteX1" fmla="*/ 486216 w 518334"/>
                <a:gd name="connsiteY1" fmla="*/ 544882 h 607838"/>
                <a:gd name="connsiteX2" fmla="*/ 438038 w 518334"/>
                <a:gd name="connsiteY2" fmla="*/ 576999 h 607838"/>
                <a:gd name="connsiteX3" fmla="*/ 375335 w 518334"/>
                <a:gd name="connsiteY3" fmla="*/ 599241 h 607838"/>
                <a:gd name="connsiteX4" fmla="*/ 300659 w 518334"/>
                <a:gd name="connsiteY4" fmla="*/ 607833 h 607838"/>
                <a:gd name="connsiteX5" fmla="*/ 186083 w 518334"/>
                <a:gd name="connsiteY5" fmla="*/ 585591 h 607838"/>
                <a:gd name="connsiteX6" fmla="*/ 90290 w 518334"/>
                <a:gd name="connsiteY6" fmla="*/ 523444 h 607838"/>
                <a:gd name="connsiteX7" fmla="*/ 24130 w 518334"/>
                <a:gd name="connsiteY7" fmla="*/ 427653 h 607838"/>
                <a:gd name="connsiteX8" fmla="*/ 41 w 518334"/>
                <a:gd name="connsiteY8" fmla="*/ 303358 h 607838"/>
                <a:gd name="connsiteX9" fmla="*/ 24130 w 518334"/>
                <a:gd name="connsiteY9" fmla="*/ 179064 h 607838"/>
                <a:gd name="connsiteX10" fmla="*/ 89385 w 518334"/>
                <a:gd name="connsiteY10" fmla="*/ 84229 h 607838"/>
                <a:gd name="connsiteX11" fmla="*/ 186083 w 518334"/>
                <a:gd name="connsiteY11" fmla="*/ 21768 h 607838"/>
                <a:gd name="connsiteX12" fmla="*/ 300659 w 518334"/>
                <a:gd name="connsiteY12" fmla="*/ 89 h 607838"/>
                <a:gd name="connsiteX13" fmla="*/ 435152 w 518334"/>
                <a:gd name="connsiteY13" fmla="*/ 29717 h 607838"/>
                <a:gd name="connsiteX14" fmla="*/ 513839 w 518334"/>
                <a:gd name="connsiteY14" fmla="*/ 99252 h 607838"/>
                <a:gd name="connsiteX15" fmla="*/ 479634 w 518334"/>
                <a:gd name="connsiteY15" fmla="*/ 201867 h 607838"/>
                <a:gd name="connsiteX16" fmla="*/ 413550 w 518334"/>
                <a:gd name="connsiteY16" fmla="*/ 153691 h 607838"/>
                <a:gd name="connsiteX17" fmla="*/ 318881 w 518334"/>
                <a:gd name="connsiteY17" fmla="*/ 132573 h 607838"/>
                <a:gd name="connsiteX18" fmla="*/ 178054 w 518334"/>
                <a:gd name="connsiteY18" fmla="*/ 179305 h 607838"/>
                <a:gd name="connsiteX19" fmla="*/ 124980 w 518334"/>
                <a:gd name="connsiteY19" fmla="*/ 303037 h 607838"/>
                <a:gd name="connsiteX20" fmla="*/ 177968 w 518334"/>
                <a:gd name="connsiteY20" fmla="*/ 427894 h 607838"/>
                <a:gd name="connsiteX21" fmla="*/ 318804 w 518334"/>
                <a:gd name="connsiteY21" fmla="*/ 475187 h 607838"/>
                <a:gd name="connsiteX22" fmla="*/ 415722 w 518334"/>
                <a:gd name="connsiteY22" fmla="*/ 452946 h 607838"/>
                <a:gd name="connsiteX23" fmla="*/ 481882 w 518334"/>
                <a:gd name="connsiteY23" fmla="*/ 403404 h 607838"/>
                <a:gd name="connsiteX24" fmla="*/ 518334 w 518334"/>
                <a:gd name="connsiteY24" fmla="*/ 506100 h 607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18334" h="607838">
                  <a:moveTo>
                    <a:pt x="518334" y="506100"/>
                  </a:moveTo>
                  <a:cubicBezTo>
                    <a:pt x="509886" y="520741"/>
                    <a:pt x="499027" y="533852"/>
                    <a:pt x="486216" y="544882"/>
                  </a:cubicBezTo>
                  <a:cubicBezTo>
                    <a:pt x="471681" y="557708"/>
                    <a:pt x="455469" y="568511"/>
                    <a:pt x="438038" y="576999"/>
                  </a:cubicBezTo>
                  <a:cubicBezTo>
                    <a:pt x="417998" y="586649"/>
                    <a:pt x="396976" y="594106"/>
                    <a:pt x="375335" y="599241"/>
                  </a:cubicBezTo>
                  <a:cubicBezTo>
                    <a:pt x="350875" y="605101"/>
                    <a:pt x="325806" y="607986"/>
                    <a:pt x="300659" y="607833"/>
                  </a:cubicBezTo>
                  <a:cubicBezTo>
                    <a:pt x="261378" y="608009"/>
                    <a:pt x="222440" y="600452"/>
                    <a:pt x="186083" y="585591"/>
                  </a:cubicBezTo>
                  <a:cubicBezTo>
                    <a:pt x="150526" y="571088"/>
                    <a:pt x="118027" y="550002"/>
                    <a:pt x="90290" y="523444"/>
                  </a:cubicBezTo>
                  <a:cubicBezTo>
                    <a:pt x="62115" y="496206"/>
                    <a:pt x="39627" y="463647"/>
                    <a:pt x="24130" y="427653"/>
                  </a:cubicBezTo>
                  <a:cubicBezTo>
                    <a:pt x="7547" y="388346"/>
                    <a:pt x="-655" y="346014"/>
                    <a:pt x="41" y="303358"/>
                  </a:cubicBezTo>
                  <a:cubicBezTo>
                    <a:pt x="-655" y="260702"/>
                    <a:pt x="7547" y="218371"/>
                    <a:pt x="24130" y="179064"/>
                  </a:cubicBezTo>
                  <a:cubicBezTo>
                    <a:pt x="39408" y="143456"/>
                    <a:pt x="61582" y="111225"/>
                    <a:pt x="89385" y="84229"/>
                  </a:cubicBezTo>
                  <a:cubicBezTo>
                    <a:pt x="117179" y="57232"/>
                    <a:pt x="150041" y="36004"/>
                    <a:pt x="186083" y="21768"/>
                  </a:cubicBezTo>
                  <a:cubicBezTo>
                    <a:pt x="222526" y="7242"/>
                    <a:pt x="261426" y="-119"/>
                    <a:pt x="300659" y="89"/>
                  </a:cubicBezTo>
                  <a:cubicBezTo>
                    <a:pt x="347227" y="-1069"/>
                    <a:pt x="393376" y="9099"/>
                    <a:pt x="435152" y="29717"/>
                  </a:cubicBezTo>
                  <a:cubicBezTo>
                    <a:pt x="473214" y="49469"/>
                    <a:pt x="499437" y="72648"/>
                    <a:pt x="513839" y="99252"/>
                  </a:cubicBezTo>
                  <a:lnTo>
                    <a:pt x="479634" y="201867"/>
                  </a:lnTo>
                  <a:cubicBezTo>
                    <a:pt x="461232" y="181353"/>
                    <a:pt x="438715" y="164939"/>
                    <a:pt x="413550" y="153691"/>
                  </a:cubicBezTo>
                  <a:cubicBezTo>
                    <a:pt x="384032" y="139487"/>
                    <a:pt x="351647" y="132263"/>
                    <a:pt x="318881" y="132573"/>
                  </a:cubicBezTo>
                  <a:cubicBezTo>
                    <a:pt x="260321" y="132573"/>
                    <a:pt x="213382" y="148150"/>
                    <a:pt x="178054" y="179305"/>
                  </a:cubicBezTo>
                  <a:cubicBezTo>
                    <a:pt x="142725" y="210458"/>
                    <a:pt x="125028" y="251702"/>
                    <a:pt x="124980" y="303037"/>
                  </a:cubicBezTo>
                  <a:cubicBezTo>
                    <a:pt x="124980" y="354747"/>
                    <a:pt x="142640" y="396365"/>
                    <a:pt x="177968" y="427894"/>
                  </a:cubicBezTo>
                  <a:cubicBezTo>
                    <a:pt x="213296" y="459423"/>
                    <a:pt x="260245" y="475187"/>
                    <a:pt x="318804" y="475187"/>
                  </a:cubicBezTo>
                  <a:cubicBezTo>
                    <a:pt x="352447" y="475863"/>
                    <a:pt x="385737" y="468223"/>
                    <a:pt x="415722" y="452946"/>
                  </a:cubicBezTo>
                  <a:cubicBezTo>
                    <a:pt x="440610" y="440603"/>
                    <a:pt x="463032" y="423813"/>
                    <a:pt x="481882" y="403404"/>
                  </a:cubicBezTo>
                  <a:lnTo>
                    <a:pt x="518334" y="50610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:a16="http://schemas.microsoft.com/office/drawing/2014/main" id="{D96746FE-D9A5-B2B0-D44A-1133B2DA082D}"/>
                </a:ext>
              </a:extLst>
            </p:cNvPr>
            <p:cNvSpPr/>
            <p:nvPr/>
          </p:nvSpPr>
          <p:spPr>
            <a:xfrm>
              <a:off x="4182527" y="1158449"/>
              <a:ext cx="518343" cy="607838"/>
            </a:xfrm>
            <a:custGeom>
              <a:avLst/>
              <a:gdLst>
                <a:gd name="connsiteX0" fmla="*/ 518344 w 518343"/>
                <a:gd name="connsiteY0" fmla="*/ 506100 h 607838"/>
                <a:gd name="connsiteX1" fmla="*/ 486225 w 518343"/>
                <a:gd name="connsiteY1" fmla="*/ 544882 h 607838"/>
                <a:gd name="connsiteX2" fmla="*/ 438048 w 518343"/>
                <a:gd name="connsiteY2" fmla="*/ 576999 h 607838"/>
                <a:gd name="connsiteX3" fmla="*/ 375335 w 518343"/>
                <a:gd name="connsiteY3" fmla="*/ 599241 h 607838"/>
                <a:gd name="connsiteX4" fmla="*/ 300669 w 518343"/>
                <a:gd name="connsiteY4" fmla="*/ 607833 h 607838"/>
                <a:gd name="connsiteX5" fmla="*/ 186083 w 518343"/>
                <a:gd name="connsiteY5" fmla="*/ 585591 h 607838"/>
                <a:gd name="connsiteX6" fmla="*/ 90300 w 518343"/>
                <a:gd name="connsiteY6" fmla="*/ 523444 h 607838"/>
                <a:gd name="connsiteX7" fmla="*/ 24129 w 518343"/>
                <a:gd name="connsiteY7" fmla="*/ 427653 h 607838"/>
                <a:gd name="connsiteX8" fmla="*/ 41 w 518343"/>
                <a:gd name="connsiteY8" fmla="*/ 303358 h 607838"/>
                <a:gd name="connsiteX9" fmla="*/ 24129 w 518343"/>
                <a:gd name="connsiteY9" fmla="*/ 179064 h 607838"/>
                <a:gd name="connsiteX10" fmla="*/ 89385 w 518343"/>
                <a:gd name="connsiteY10" fmla="*/ 84229 h 607838"/>
                <a:gd name="connsiteX11" fmla="*/ 186083 w 518343"/>
                <a:gd name="connsiteY11" fmla="*/ 21768 h 607838"/>
                <a:gd name="connsiteX12" fmla="*/ 300669 w 518343"/>
                <a:gd name="connsiteY12" fmla="*/ 89 h 607838"/>
                <a:gd name="connsiteX13" fmla="*/ 435152 w 518343"/>
                <a:gd name="connsiteY13" fmla="*/ 29717 h 607838"/>
                <a:gd name="connsiteX14" fmla="*/ 513848 w 518343"/>
                <a:gd name="connsiteY14" fmla="*/ 99252 h 607838"/>
                <a:gd name="connsiteX15" fmla="*/ 479643 w 518343"/>
                <a:gd name="connsiteY15" fmla="*/ 201867 h 607838"/>
                <a:gd name="connsiteX16" fmla="*/ 413559 w 518343"/>
                <a:gd name="connsiteY16" fmla="*/ 153691 h 607838"/>
                <a:gd name="connsiteX17" fmla="*/ 318890 w 518343"/>
                <a:gd name="connsiteY17" fmla="*/ 132573 h 607838"/>
                <a:gd name="connsiteX18" fmla="*/ 178053 w 518343"/>
                <a:gd name="connsiteY18" fmla="*/ 179305 h 607838"/>
                <a:gd name="connsiteX19" fmla="*/ 124980 w 518343"/>
                <a:gd name="connsiteY19" fmla="*/ 303037 h 607838"/>
                <a:gd name="connsiteX20" fmla="*/ 177977 w 518343"/>
                <a:gd name="connsiteY20" fmla="*/ 427894 h 607838"/>
                <a:gd name="connsiteX21" fmla="*/ 318814 w 518343"/>
                <a:gd name="connsiteY21" fmla="*/ 475187 h 607838"/>
                <a:gd name="connsiteX22" fmla="*/ 415721 w 518343"/>
                <a:gd name="connsiteY22" fmla="*/ 452946 h 607838"/>
                <a:gd name="connsiteX23" fmla="*/ 481892 w 518343"/>
                <a:gd name="connsiteY23" fmla="*/ 403404 h 607838"/>
                <a:gd name="connsiteX24" fmla="*/ 518344 w 518343"/>
                <a:gd name="connsiteY24" fmla="*/ 506100 h 607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18343" h="607838">
                  <a:moveTo>
                    <a:pt x="518344" y="506100"/>
                  </a:moveTo>
                  <a:cubicBezTo>
                    <a:pt x="509895" y="520741"/>
                    <a:pt x="499036" y="533852"/>
                    <a:pt x="486225" y="544882"/>
                  </a:cubicBezTo>
                  <a:cubicBezTo>
                    <a:pt x="471681" y="557708"/>
                    <a:pt x="455479" y="568511"/>
                    <a:pt x="438048" y="576999"/>
                  </a:cubicBezTo>
                  <a:cubicBezTo>
                    <a:pt x="418007" y="586649"/>
                    <a:pt x="396976" y="594106"/>
                    <a:pt x="375335" y="599241"/>
                  </a:cubicBezTo>
                  <a:cubicBezTo>
                    <a:pt x="350884" y="605101"/>
                    <a:pt x="325815" y="607986"/>
                    <a:pt x="300669" y="607833"/>
                  </a:cubicBezTo>
                  <a:cubicBezTo>
                    <a:pt x="261378" y="608009"/>
                    <a:pt x="222450" y="600452"/>
                    <a:pt x="186083" y="585591"/>
                  </a:cubicBezTo>
                  <a:cubicBezTo>
                    <a:pt x="150526" y="571088"/>
                    <a:pt x="118027" y="550002"/>
                    <a:pt x="90300" y="523444"/>
                  </a:cubicBezTo>
                  <a:cubicBezTo>
                    <a:pt x="62115" y="496206"/>
                    <a:pt x="39627" y="463647"/>
                    <a:pt x="24129" y="427653"/>
                  </a:cubicBezTo>
                  <a:cubicBezTo>
                    <a:pt x="7556" y="388346"/>
                    <a:pt x="-655" y="346014"/>
                    <a:pt x="41" y="303358"/>
                  </a:cubicBezTo>
                  <a:cubicBezTo>
                    <a:pt x="-655" y="260702"/>
                    <a:pt x="7556" y="218371"/>
                    <a:pt x="24129" y="179064"/>
                  </a:cubicBezTo>
                  <a:cubicBezTo>
                    <a:pt x="39417" y="143456"/>
                    <a:pt x="61591" y="111225"/>
                    <a:pt x="89385" y="84229"/>
                  </a:cubicBezTo>
                  <a:cubicBezTo>
                    <a:pt x="117179" y="57232"/>
                    <a:pt x="150050" y="36004"/>
                    <a:pt x="186083" y="21768"/>
                  </a:cubicBezTo>
                  <a:cubicBezTo>
                    <a:pt x="222526" y="7242"/>
                    <a:pt x="261435" y="-119"/>
                    <a:pt x="300669" y="89"/>
                  </a:cubicBezTo>
                  <a:cubicBezTo>
                    <a:pt x="347236" y="-1069"/>
                    <a:pt x="393385" y="9099"/>
                    <a:pt x="435152" y="29717"/>
                  </a:cubicBezTo>
                  <a:cubicBezTo>
                    <a:pt x="473214" y="49469"/>
                    <a:pt x="499446" y="72648"/>
                    <a:pt x="513848" y="99252"/>
                  </a:cubicBezTo>
                  <a:lnTo>
                    <a:pt x="479643" y="201867"/>
                  </a:lnTo>
                  <a:cubicBezTo>
                    <a:pt x="461232" y="181353"/>
                    <a:pt x="438715" y="164939"/>
                    <a:pt x="413559" y="153691"/>
                  </a:cubicBezTo>
                  <a:cubicBezTo>
                    <a:pt x="384041" y="139487"/>
                    <a:pt x="351647" y="132263"/>
                    <a:pt x="318890" y="132573"/>
                  </a:cubicBezTo>
                  <a:cubicBezTo>
                    <a:pt x="260330" y="132573"/>
                    <a:pt x="213382" y="148150"/>
                    <a:pt x="178053" y="179305"/>
                  </a:cubicBezTo>
                  <a:cubicBezTo>
                    <a:pt x="142725" y="210458"/>
                    <a:pt x="125037" y="251702"/>
                    <a:pt x="124980" y="303037"/>
                  </a:cubicBezTo>
                  <a:cubicBezTo>
                    <a:pt x="124980" y="354747"/>
                    <a:pt x="142649" y="396365"/>
                    <a:pt x="177977" y="427894"/>
                  </a:cubicBezTo>
                  <a:cubicBezTo>
                    <a:pt x="213305" y="459423"/>
                    <a:pt x="260254" y="475187"/>
                    <a:pt x="318814" y="475187"/>
                  </a:cubicBezTo>
                  <a:cubicBezTo>
                    <a:pt x="352456" y="475863"/>
                    <a:pt x="385746" y="468223"/>
                    <a:pt x="415721" y="452946"/>
                  </a:cubicBezTo>
                  <a:cubicBezTo>
                    <a:pt x="440620" y="440603"/>
                    <a:pt x="463042" y="423813"/>
                    <a:pt x="481892" y="403404"/>
                  </a:cubicBezTo>
                  <a:lnTo>
                    <a:pt x="518344" y="50610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id="{299D99C4-74DA-F679-4CD8-917A6ADFE0E9}"/>
                </a:ext>
              </a:extLst>
            </p:cNvPr>
            <p:cNvSpPr/>
            <p:nvPr/>
          </p:nvSpPr>
          <p:spPr>
            <a:xfrm>
              <a:off x="4758048" y="1158281"/>
              <a:ext cx="590817" cy="607870"/>
            </a:xfrm>
            <a:custGeom>
              <a:avLst/>
              <a:gdLst>
                <a:gd name="connsiteX0" fmla="*/ 590417 w 590817"/>
                <a:gd name="connsiteY0" fmla="*/ 592948 h 607870"/>
                <a:gd name="connsiteX1" fmla="*/ 471107 w 590817"/>
                <a:gd name="connsiteY1" fmla="*/ 592948 h 607870"/>
                <a:gd name="connsiteX2" fmla="*/ 471107 w 590817"/>
                <a:gd name="connsiteY2" fmla="*/ 532487 h 607870"/>
                <a:gd name="connsiteX3" fmla="*/ 409518 w 590817"/>
                <a:gd name="connsiteY3" fmla="*/ 586123 h 607870"/>
                <a:gd name="connsiteX4" fmla="*/ 296628 w 590817"/>
                <a:gd name="connsiteY4" fmla="*/ 607802 h 607870"/>
                <a:gd name="connsiteX5" fmla="*/ 183728 w 590817"/>
                <a:gd name="connsiteY5" fmla="*/ 585561 h 607870"/>
                <a:gd name="connsiteX6" fmla="*/ 89145 w 590817"/>
                <a:gd name="connsiteY6" fmla="*/ 523413 h 607870"/>
                <a:gd name="connsiteX7" fmla="*/ 24108 w 590817"/>
                <a:gd name="connsiteY7" fmla="*/ 427623 h 607870"/>
                <a:gd name="connsiteX8" fmla="*/ 20 w 590817"/>
                <a:gd name="connsiteY8" fmla="*/ 304453 h 607870"/>
                <a:gd name="connsiteX9" fmla="*/ 24108 w 590817"/>
                <a:gd name="connsiteY9" fmla="*/ 181362 h 607870"/>
                <a:gd name="connsiteX10" fmla="*/ 89145 w 590817"/>
                <a:gd name="connsiteY10" fmla="*/ 85009 h 607870"/>
                <a:gd name="connsiteX11" fmla="*/ 296628 w 590817"/>
                <a:gd name="connsiteY11" fmla="*/ 59 h 607870"/>
                <a:gd name="connsiteX12" fmla="*/ 409032 w 590817"/>
                <a:gd name="connsiteY12" fmla="*/ 21738 h 607870"/>
                <a:gd name="connsiteX13" fmla="*/ 471183 w 590817"/>
                <a:gd name="connsiteY13" fmla="*/ 76418 h 607870"/>
                <a:gd name="connsiteX14" fmla="*/ 471183 w 590817"/>
                <a:gd name="connsiteY14" fmla="*/ 14913 h 607870"/>
                <a:gd name="connsiteX15" fmla="*/ 590817 w 590817"/>
                <a:gd name="connsiteY15" fmla="*/ 14913 h 607870"/>
                <a:gd name="connsiteX16" fmla="*/ 590417 w 590817"/>
                <a:gd name="connsiteY16" fmla="*/ 592948 h 607870"/>
                <a:gd name="connsiteX17" fmla="*/ 124159 w 590817"/>
                <a:gd name="connsiteY17" fmla="*/ 305657 h 607870"/>
                <a:gd name="connsiteX18" fmla="*/ 173774 w 590817"/>
                <a:gd name="connsiteY18" fmla="*/ 429309 h 607870"/>
                <a:gd name="connsiteX19" fmla="*/ 305458 w 590817"/>
                <a:gd name="connsiteY19" fmla="*/ 475478 h 607870"/>
                <a:gd name="connsiteX20" fmla="*/ 406870 w 590817"/>
                <a:gd name="connsiteY20" fmla="*/ 451390 h 607870"/>
                <a:gd name="connsiteX21" fmla="*/ 466202 w 590817"/>
                <a:gd name="connsiteY21" fmla="*/ 390366 h 607870"/>
                <a:gd name="connsiteX22" fmla="*/ 466202 w 590817"/>
                <a:gd name="connsiteY22" fmla="*/ 218939 h 607870"/>
                <a:gd name="connsiteX23" fmla="*/ 406870 w 590817"/>
                <a:gd name="connsiteY23" fmla="*/ 156872 h 607870"/>
                <a:gd name="connsiteX24" fmla="*/ 305458 w 590817"/>
                <a:gd name="connsiteY24" fmla="*/ 132303 h 607870"/>
                <a:gd name="connsiteX25" fmla="*/ 173774 w 590817"/>
                <a:gd name="connsiteY25" fmla="*/ 179595 h 607870"/>
                <a:gd name="connsiteX26" fmla="*/ 124159 w 590817"/>
                <a:gd name="connsiteY26" fmla="*/ 305657 h 607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90817" h="607870">
                  <a:moveTo>
                    <a:pt x="590417" y="592948"/>
                  </a:moveTo>
                  <a:lnTo>
                    <a:pt x="471107" y="592948"/>
                  </a:lnTo>
                  <a:lnTo>
                    <a:pt x="471107" y="532487"/>
                  </a:lnTo>
                  <a:cubicBezTo>
                    <a:pt x="461953" y="553898"/>
                    <a:pt x="441417" y="571778"/>
                    <a:pt x="409518" y="586123"/>
                  </a:cubicBezTo>
                  <a:cubicBezTo>
                    <a:pt x="373857" y="601280"/>
                    <a:pt x="335366" y="608671"/>
                    <a:pt x="296628" y="607802"/>
                  </a:cubicBezTo>
                  <a:cubicBezTo>
                    <a:pt x="257890" y="607930"/>
                    <a:pt x="219523" y="600370"/>
                    <a:pt x="183728" y="585561"/>
                  </a:cubicBezTo>
                  <a:cubicBezTo>
                    <a:pt x="148533" y="571064"/>
                    <a:pt x="116424" y="549969"/>
                    <a:pt x="89145" y="523413"/>
                  </a:cubicBezTo>
                  <a:cubicBezTo>
                    <a:pt x="61313" y="496123"/>
                    <a:pt x="39205" y="463558"/>
                    <a:pt x="24108" y="427623"/>
                  </a:cubicBezTo>
                  <a:cubicBezTo>
                    <a:pt x="7744" y="388644"/>
                    <a:pt x="-457" y="346725"/>
                    <a:pt x="20" y="304453"/>
                  </a:cubicBezTo>
                  <a:cubicBezTo>
                    <a:pt x="-447" y="262208"/>
                    <a:pt x="7754" y="220315"/>
                    <a:pt x="24108" y="181362"/>
                  </a:cubicBezTo>
                  <a:cubicBezTo>
                    <a:pt x="39281" y="145301"/>
                    <a:pt x="61380" y="112566"/>
                    <a:pt x="89145" y="85009"/>
                  </a:cubicBezTo>
                  <a:cubicBezTo>
                    <a:pt x="144380" y="30418"/>
                    <a:pt x="218961" y="-120"/>
                    <a:pt x="296628" y="59"/>
                  </a:cubicBezTo>
                  <a:cubicBezTo>
                    <a:pt x="335204" y="-741"/>
                    <a:pt x="373523" y="6648"/>
                    <a:pt x="409032" y="21738"/>
                  </a:cubicBezTo>
                  <a:cubicBezTo>
                    <a:pt x="441151" y="36191"/>
                    <a:pt x="461868" y="54418"/>
                    <a:pt x="471183" y="76418"/>
                  </a:cubicBezTo>
                  <a:lnTo>
                    <a:pt x="471183" y="14913"/>
                  </a:lnTo>
                  <a:lnTo>
                    <a:pt x="590817" y="14913"/>
                  </a:lnTo>
                  <a:lnTo>
                    <a:pt x="590417" y="592948"/>
                  </a:lnTo>
                  <a:close/>
                  <a:moveTo>
                    <a:pt x="124159" y="305657"/>
                  </a:moveTo>
                  <a:cubicBezTo>
                    <a:pt x="124159" y="357313"/>
                    <a:pt x="140694" y="398530"/>
                    <a:pt x="173774" y="429309"/>
                  </a:cubicBezTo>
                  <a:cubicBezTo>
                    <a:pt x="206855" y="460088"/>
                    <a:pt x="250746" y="475478"/>
                    <a:pt x="305458" y="475478"/>
                  </a:cubicBezTo>
                  <a:cubicBezTo>
                    <a:pt x="340767" y="476273"/>
                    <a:pt x="375685" y="467979"/>
                    <a:pt x="406870" y="451390"/>
                  </a:cubicBezTo>
                  <a:cubicBezTo>
                    <a:pt x="436474" y="435331"/>
                    <a:pt x="456248" y="414990"/>
                    <a:pt x="466202" y="390366"/>
                  </a:cubicBezTo>
                  <a:lnTo>
                    <a:pt x="466202" y="218939"/>
                  </a:lnTo>
                  <a:cubicBezTo>
                    <a:pt x="456353" y="193888"/>
                    <a:pt x="436579" y="173199"/>
                    <a:pt x="406870" y="156872"/>
                  </a:cubicBezTo>
                  <a:cubicBezTo>
                    <a:pt x="375733" y="140120"/>
                    <a:pt x="340805" y="131659"/>
                    <a:pt x="305458" y="132303"/>
                  </a:cubicBezTo>
                  <a:cubicBezTo>
                    <a:pt x="250699" y="132303"/>
                    <a:pt x="206807" y="148067"/>
                    <a:pt x="173774" y="179595"/>
                  </a:cubicBezTo>
                  <a:cubicBezTo>
                    <a:pt x="140751" y="211124"/>
                    <a:pt x="124207" y="253144"/>
                    <a:pt x="124159" y="3056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id="{73BCFCB6-5820-E1A3-74DA-9614CFF1E411}"/>
                </a:ext>
              </a:extLst>
            </p:cNvPr>
            <p:cNvSpPr/>
            <p:nvPr/>
          </p:nvSpPr>
          <p:spPr>
            <a:xfrm>
              <a:off x="5483063" y="1173146"/>
              <a:ext cx="526732" cy="578195"/>
            </a:xfrm>
            <a:custGeom>
              <a:avLst/>
              <a:gdLst>
                <a:gd name="connsiteX0" fmla="*/ 124292 w 526732"/>
                <a:gd name="connsiteY0" fmla="*/ 80 h 578195"/>
                <a:gd name="connsiteX1" fmla="*/ 124292 w 526732"/>
                <a:gd name="connsiteY1" fmla="*/ 214385 h 578195"/>
                <a:gd name="connsiteX2" fmla="*/ 402517 w 526732"/>
                <a:gd name="connsiteY2" fmla="*/ 214385 h 578195"/>
                <a:gd name="connsiteX3" fmla="*/ 402517 w 526732"/>
                <a:gd name="connsiteY3" fmla="*/ 80 h 578195"/>
                <a:gd name="connsiteX4" fmla="*/ 526732 w 526732"/>
                <a:gd name="connsiteY4" fmla="*/ 80 h 578195"/>
                <a:gd name="connsiteX5" fmla="*/ 526732 w 526732"/>
                <a:gd name="connsiteY5" fmla="*/ 578195 h 578195"/>
                <a:gd name="connsiteX6" fmla="*/ 402517 w 526732"/>
                <a:gd name="connsiteY6" fmla="*/ 578195 h 578195"/>
                <a:gd name="connsiteX7" fmla="*/ 402517 w 526732"/>
                <a:gd name="connsiteY7" fmla="*/ 346628 h 578195"/>
                <a:gd name="connsiteX8" fmla="*/ 124292 w 526732"/>
                <a:gd name="connsiteY8" fmla="*/ 346628 h 578195"/>
                <a:gd name="connsiteX9" fmla="*/ 124292 w 526732"/>
                <a:gd name="connsiteY9" fmla="*/ 578115 h 578195"/>
                <a:gd name="connsiteX10" fmla="*/ 0 w 526732"/>
                <a:gd name="connsiteY10" fmla="*/ 578115 h 578195"/>
                <a:gd name="connsiteX11" fmla="*/ 0 w 526732"/>
                <a:gd name="connsiteY11" fmla="*/ 0 h 578195"/>
                <a:gd name="connsiteX12" fmla="*/ 124292 w 526732"/>
                <a:gd name="connsiteY12" fmla="*/ 80 h 578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26732" h="578195">
                  <a:moveTo>
                    <a:pt x="124292" y="80"/>
                  </a:moveTo>
                  <a:lnTo>
                    <a:pt x="124292" y="214385"/>
                  </a:lnTo>
                  <a:lnTo>
                    <a:pt x="402517" y="214385"/>
                  </a:lnTo>
                  <a:lnTo>
                    <a:pt x="402517" y="80"/>
                  </a:lnTo>
                  <a:lnTo>
                    <a:pt x="526732" y="80"/>
                  </a:lnTo>
                  <a:lnTo>
                    <a:pt x="526732" y="578195"/>
                  </a:lnTo>
                  <a:lnTo>
                    <a:pt x="402517" y="578195"/>
                  </a:lnTo>
                  <a:lnTo>
                    <a:pt x="402517" y="346628"/>
                  </a:lnTo>
                  <a:lnTo>
                    <a:pt x="124292" y="346628"/>
                  </a:lnTo>
                  <a:lnTo>
                    <a:pt x="124292" y="578115"/>
                  </a:lnTo>
                  <a:lnTo>
                    <a:pt x="0" y="578115"/>
                  </a:lnTo>
                  <a:lnTo>
                    <a:pt x="0" y="0"/>
                  </a:lnTo>
                  <a:lnTo>
                    <a:pt x="124292" y="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103C9C41-AE34-8232-302A-688839424D73}"/>
                </a:ext>
              </a:extLst>
            </p:cNvPr>
            <p:cNvSpPr/>
            <p:nvPr/>
          </p:nvSpPr>
          <p:spPr>
            <a:xfrm>
              <a:off x="6105579" y="1158189"/>
              <a:ext cx="518808" cy="608156"/>
            </a:xfrm>
            <a:custGeom>
              <a:avLst/>
              <a:gdLst>
                <a:gd name="connsiteX0" fmla="*/ 518808 w 518808"/>
                <a:gd name="connsiteY0" fmla="*/ 506420 h 608156"/>
                <a:gd name="connsiteX1" fmla="*/ 486690 w 518808"/>
                <a:gd name="connsiteY1" fmla="*/ 545202 h 608156"/>
                <a:gd name="connsiteX2" fmla="*/ 438512 w 518808"/>
                <a:gd name="connsiteY2" fmla="*/ 577320 h 608156"/>
                <a:gd name="connsiteX3" fmla="*/ 301124 w 518808"/>
                <a:gd name="connsiteY3" fmla="*/ 608152 h 608156"/>
                <a:gd name="connsiteX4" fmla="*/ 186548 w 518808"/>
                <a:gd name="connsiteY4" fmla="*/ 585911 h 608156"/>
                <a:gd name="connsiteX5" fmla="*/ 90755 w 518808"/>
                <a:gd name="connsiteY5" fmla="*/ 523763 h 608156"/>
                <a:gd name="connsiteX6" fmla="*/ 24594 w 518808"/>
                <a:gd name="connsiteY6" fmla="*/ 427973 h 608156"/>
                <a:gd name="connsiteX7" fmla="*/ 29 w 518808"/>
                <a:gd name="connsiteY7" fmla="*/ 303357 h 608156"/>
                <a:gd name="connsiteX8" fmla="*/ 24518 w 518808"/>
                <a:gd name="connsiteY8" fmla="*/ 179062 h 608156"/>
                <a:gd name="connsiteX9" fmla="*/ 89774 w 518808"/>
                <a:gd name="connsiteY9" fmla="*/ 84228 h 608156"/>
                <a:gd name="connsiteX10" fmla="*/ 186471 w 518808"/>
                <a:gd name="connsiteY10" fmla="*/ 21766 h 608156"/>
                <a:gd name="connsiteX11" fmla="*/ 301048 w 518808"/>
                <a:gd name="connsiteY11" fmla="*/ 88 h 608156"/>
                <a:gd name="connsiteX12" fmla="*/ 435540 w 518808"/>
                <a:gd name="connsiteY12" fmla="*/ 29716 h 608156"/>
                <a:gd name="connsiteX13" fmla="*/ 514227 w 518808"/>
                <a:gd name="connsiteY13" fmla="*/ 99250 h 608156"/>
                <a:gd name="connsiteX14" fmla="*/ 480023 w 518808"/>
                <a:gd name="connsiteY14" fmla="*/ 201866 h 608156"/>
                <a:gd name="connsiteX15" fmla="*/ 413862 w 518808"/>
                <a:gd name="connsiteY15" fmla="*/ 153690 h 608156"/>
                <a:gd name="connsiteX16" fmla="*/ 319278 w 518808"/>
                <a:gd name="connsiteY16" fmla="*/ 132572 h 608156"/>
                <a:gd name="connsiteX17" fmla="*/ 178442 w 518808"/>
                <a:gd name="connsiteY17" fmla="*/ 179303 h 608156"/>
                <a:gd name="connsiteX18" fmla="*/ 125445 w 518808"/>
                <a:gd name="connsiteY18" fmla="*/ 303357 h 608156"/>
                <a:gd name="connsiteX19" fmla="*/ 178442 w 518808"/>
                <a:gd name="connsiteY19" fmla="*/ 428214 h 608156"/>
                <a:gd name="connsiteX20" fmla="*/ 319278 w 518808"/>
                <a:gd name="connsiteY20" fmla="*/ 475507 h 608156"/>
                <a:gd name="connsiteX21" fmla="*/ 416348 w 518808"/>
                <a:gd name="connsiteY21" fmla="*/ 453346 h 608156"/>
                <a:gd name="connsiteX22" fmla="*/ 482509 w 518808"/>
                <a:gd name="connsiteY22" fmla="*/ 403805 h 608156"/>
                <a:gd name="connsiteX23" fmla="*/ 518808 w 518808"/>
                <a:gd name="connsiteY23" fmla="*/ 506420 h 608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518808" h="608156">
                  <a:moveTo>
                    <a:pt x="518808" y="506420"/>
                  </a:moveTo>
                  <a:cubicBezTo>
                    <a:pt x="510350" y="521060"/>
                    <a:pt x="499501" y="534172"/>
                    <a:pt x="486690" y="545202"/>
                  </a:cubicBezTo>
                  <a:cubicBezTo>
                    <a:pt x="472145" y="558028"/>
                    <a:pt x="455943" y="568831"/>
                    <a:pt x="438512" y="577320"/>
                  </a:cubicBezTo>
                  <a:cubicBezTo>
                    <a:pt x="395641" y="597871"/>
                    <a:pt x="348663" y="608414"/>
                    <a:pt x="301124" y="608152"/>
                  </a:cubicBezTo>
                  <a:cubicBezTo>
                    <a:pt x="261843" y="608328"/>
                    <a:pt x="222914" y="600771"/>
                    <a:pt x="186548" y="585911"/>
                  </a:cubicBezTo>
                  <a:cubicBezTo>
                    <a:pt x="150981" y="571431"/>
                    <a:pt x="118473" y="550344"/>
                    <a:pt x="90755" y="523763"/>
                  </a:cubicBezTo>
                  <a:cubicBezTo>
                    <a:pt x="62580" y="496526"/>
                    <a:pt x="40091" y="463966"/>
                    <a:pt x="24594" y="427973"/>
                  </a:cubicBezTo>
                  <a:cubicBezTo>
                    <a:pt x="7801" y="388602"/>
                    <a:pt x="-561" y="346155"/>
                    <a:pt x="29" y="303357"/>
                  </a:cubicBezTo>
                  <a:cubicBezTo>
                    <a:pt x="-542" y="260673"/>
                    <a:pt x="7801" y="218340"/>
                    <a:pt x="24518" y="179062"/>
                  </a:cubicBezTo>
                  <a:cubicBezTo>
                    <a:pt x="39796" y="143455"/>
                    <a:pt x="61980" y="111224"/>
                    <a:pt x="89774" y="84228"/>
                  </a:cubicBezTo>
                  <a:cubicBezTo>
                    <a:pt x="117567" y="57231"/>
                    <a:pt x="150429" y="36003"/>
                    <a:pt x="186471" y="21766"/>
                  </a:cubicBezTo>
                  <a:cubicBezTo>
                    <a:pt x="222914" y="7241"/>
                    <a:pt x="261814" y="-120"/>
                    <a:pt x="301048" y="88"/>
                  </a:cubicBezTo>
                  <a:cubicBezTo>
                    <a:pt x="347616" y="-1061"/>
                    <a:pt x="393764" y="9106"/>
                    <a:pt x="435540" y="29716"/>
                  </a:cubicBezTo>
                  <a:cubicBezTo>
                    <a:pt x="473603" y="49468"/>
                    <a:pt x="499825" y="72646"/>
                    <a:pt x="514227" y="99250"/>
                  </a:cubicBezTo>
                  <a:lnTo>
                    <a:pt x="480023" y="201866"/>
                  </a:lnTo>
                  <a:cubicBezTo>
                    <a:pt x="461601" y="181333"/>
                    <a:pt x="439055" y="164918"/>
                    <a:pt x="413862" y="153690"/>
                  </a:cubicBezTo>
                  <a:cubicBezTo>
                    <a:pt x="384373" y="139476"/>
                    <a:pt x="352007" y="132251"/>
                    <a:pt x="319278" y="132572"/>
                  </a:cubicBezTo>
                  <a:cubicBezTo>
                    <a:pt x="260766" y="132572"/>
                    <a:pt x="213818" y="148149"/>
                    <a:pt x="178442" y="179303"/>
                  </a:cubicBezTo>
                  <a:cubicBezTo>
                    <a:pt x="143057" y="210457"/>
                    <a:pt x="125388" y="251809"/>
                    <a:pt x="125445" y="303357"/>
                  </a:cubicBezTo>
                  <a:cubicBezTo>
                    <a:pt x="125445" y="355066"/>
                    <a:pt x="143114" y="396685"/>
                    <a:pt x="178442" y="428214"/>
                  </a:cubicBezTo>
                  <a:cubicBezTo>
                    <a:pt x="213770" y="459742"/>
                    <a:pt x="260709" y="475507"/>
                    <a:pt x="319278" y="475507"/>
                  </a:cubicBezTo>
                  <a:cubicBezTo>
                    <a:pt x="352969" y="476234"/>
                    <a:pt x="386316" y="468621"/>
                    <a:pt x="416348" y="453346"/>
                  </a:cubicBezTo>
                  <a:cubicBezTo>
                    <a:pt x="441237" y="441004"/>
                    <a:pt x="463659" y="424213"/>
                    <a:pt x="482509" y="403805"/>
                  </a:cubicBezTo>
                  <a:lnTo>
                    <a:pt x="518808" y="50642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id="{FDA22F01-8FB8-5918-293B-F77F6D05B444}"/>
                </a:ext>
              </a:extLst>
            </p:cNvPr>
            <p:cNvSpPr/>
            <p:nvPr/>
          </p:nvSpPr>
          <p:spPr>
            <a:xfrm>
              <a:off x="1148427" y="2157293"/>
              <a:ext cx="261416" cy="307924"/>
            </a:xfrm>
            <a:custGeom>
              <a:avLst/>
              <a:gdLst>
                <a:gd name="connsiteX0" fmla="*/ 261416 w 261416"/>
                <a:gd name="connsiteY0" fmla="*/ 256699 h 307924"/>
                <a:gd name="connsiteX1" fmla="*/ 246696 w 261416"/>
                <a:gd name="connsiteY1" fmla="*/ 276130 h 307924"/>
                <a:gd name="connsiteX2" fmla="*/ 223146 w 261416"/>
                <a:gd name="connsiteY2" fmla="*/ 292027 h 307924"/>
                <a:gd name="connsiteX3" fmla="*/ 190763 w 261416"/>
                <a:gd name="connsiteY3" fmla="*/ 303219 h 307924"/>
                <a:gd name="connsiteX4" fmla="*/ 152492 w 261416"/>
                <a:gd name="connsiteY4" fmla="*/ 307924 h 307924"/>
                <a:gd name="connsiteX5" fmla="*/ 94793 w 261416"/>
                <a:gd name="connsiteY5" fmla="*/ 296742 h 307924"/>
                <a:gd name="connsiteX6" fmla="*/ 45924 w 261416"/>
                <a:gd name="connsiteY6" fmla="*/ 265538 h 307924"/>
                <a:gd name="connsiteX7" fmla="*/ 12364 w 261416"/>
                <a:gd name="connsiteY7" fmla="*/ 216665 h 307924"/>
                <a:gd name="connsiteX8" fmla="*/ 0 w 261416"/>
                <a:gd name="connsiteY8" fmla="*/ 153667 h 307924"/>
                <a:gd name="connsiteX9" fmla="*/ 12364 w 261416"/>
                <a:gd name="connsiteY9" fmla="*/ 91259 h 307924"/>
                <a:gd name="connsiteX10" fmla="*/ 45924 w 261416"/>
                <a:gd name="connsiteY10" fmla="*/ 42386 h 307924"/>
                <a:gd name="connsiteX11" fmla="*/ 94793 w 261416"/>
                <a:gd name="connsiteY11" fmla="*/ 11182 h 307924"/>
                <a:gd name="connsiteX12" fmla="*/ 152492 w 261416"/>
                <a:gd name="connsiteY12" fmla="*/ 0 h 307924"/>
                <a:gd name="connsiteX13" fmla="*/ 189586 w 261416"/>
                <a:gd name="connsiteY13" fmla="*/ 4115 h 307924"/>
                <a:gd name="connsiteX14" fmla="*/ 220790 w 261416"/>
                <a:gd name="connsiteY14" fmla="*/ 15307 h 307924"/>
                <a:gd name="connsiteX15" fmla="*/ 244342 w 261416"/>
                <a:gd name="connsiteY15" fmla="*/ 31204 h 307924"/>
                <a:gd name="connsiteX16" fmla="*/ 259061 w 261416"/>
                <a:gd name="connsiteY16" fmla="*/ 49454 h 307924"/>
                <a:gd name="connsiteX17" fmla="*/ 244931 w 261416"/>
                <a:gd name="connsiteY17" fmla="*/ 91849 h 307924"/>
                <a:gd name="connsiteX18" fmla="*/ 210193 w 261416"/>
                <a:gd name="connsiteY18" fmla="*/ 67704 h 307924"/>
                <a:gd name="connsiteX19" fmla="*/ 162502 w 261416"/>
                <a:gd name="connsiteY19" fmla="*/ 57112 h 307924"/>
                <a:gd name="connsiteX20" fmla="*/ 83017 w 261416"/>
                <a:gd name="connsiteY20" fmla="*/ 83601 h 307924"/>
                <a:gd name="connsiteX21" fmla="*/ 53579 w 261416"/>
                <a:gd name="connsiteY21" fmla="*/ 153667 h 307924"/>
                <a:gd name="connsiteX22" fmla="*/ 61233 w 261416"/>
                <a:gd name="connsiteY22" fmla="*/ 193700 h 307924"/>
                <a:gd name="connsiteX23" fmla="*/ 83606 w 261416"/>
                <a:gd name="connsiteY23" fmla="*/ 224323 h 307924"/>
                <a:gd name="connsiteX24" fmla="*/ 117755 w 261416"/>
                <a:gd name="connsiteY24" fmla="*/ 243754 h 307924"/>
                <a:gd name="connsiteX25" fmla="*/ 162502 w 261416"/>
                <a:gd name="connsiteY25" fmla="*/ 250812 h 307924"/>
                <a:gd name="connsiteX26" fmla="*/ 211959 w 261416"/>
                <a:gd name="connsiteY26" fmla="*/ 240220 h 307924"/>
                <a:gd name="connsiteX27" fmla="*/ 246696 w 261416"/>
                <a:gd name="connsiteY27" fmla="*/ 214903 h 307924"/>
                <a:gd name="connsiteX28" fmla="*/ 261416 w 261416"/>
                <a:gd name="connsiteY28" fmla="*/ 256699 h 307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61416" h="307924">
                  <a:moveTo>
                    <a:pt x="261416" y="256699"/>
                  </a:moveTo>
                  <a:cubicBezTo>
                    <a:pt x="258276" y="263376"/>
                    <a:pt x="253370" y="269853"/>
                    <a:pt x="246696" y="276130"/>
                  </a:cubicBezTo>
                  <a:cubicBezTo>
                    <a:pt x="240417" y="282016"/>
                    <a:pt x="232566" y="287322"/>
                    <a:pt x="223146" y="292027"/>
                  </a:cubicBezTo>
                  <a:cubicBezTo>
                    <a:pt x="213726" y="296742"/>
                    <a:pt x="202931" y="300466"/>
                    <a:pt x="190763" y="303219"/>
                  </a:cubicBezTo>
                  <a:cubicBezTo>
                    <a:pt x="178988" y="306353"/>
                    <a:pt x="166231" y="307924"/>
                    <a:pt x="152492" y="307924"/>
                  </a:cubicBezTo>
                  <a:cubicBezTo>
                    <a:pt x="132475" y="307924"/>
                    <a:pt x="113241" y="304200"/>
                    <a:pt x="94793" y="296742"/>
                  </a:cubicBezTo>
                  <a:cubicBezTo>
                    <a:pt x="76345" y="289284"/>
                    <a:pt x="60055" y="278882"/>
                    <a:pt x="45924" y="265538"/>
                  </a:cubicBezTo>
                  <a:cubicBezTo>
                    <a:pt x="32186" y="251793"/>
                    <a:pt x="21000" y="235506"/>
                    <a:pt x="12364" y="216665"/>
                  </a:cubicBezTo>
                  <a:cubicBezTo>
                    <a:pt x="4121" y="197825"/>
                    <a:pt x="0" y="176822"/>
                    <a:pt x="0" y="153667"/>
                  </a:cubicBezTo>
                  <a:cubicBezTo>
                    <a:pt x="0" y="130902"/>
                    <a:pt x="4121" y="110099"/>
                    <a:pt x="12364" y="91259"/>
                  </a:cubicBezTo>
                  <a:cubicBezTo>
                    <a:pt x="21000" y="72028"/>
                    <a:pt x="32186" y="55731"/>
                    <a:pt x="45924" y="42386"/>
                  </a:cubicBezTo>
                  <a:cubicBezTo>
                    <a:pt x="60055" y="29042"/>
                    <a:pt x="76345" y="18640"/>
                    <a:pt x="94793" y="11182"/>
                  </a:cubicBezTo>
                  <a:cubicBezTo>
                    <a:pt x="113241" y="3724"/>
                    <a:pt x="132475" y="0"/>
                    <a:pt x="152492" y="0"/>
                  </a:cubicBezTo>
                  <a:cubicBezTo>
                    <a:pt x="165839" y="0"/>
                    <a:pt x="178202" y="1372"/>
                    <a:pt x="189586" y="4115"/>
                  </a:cubicBezTo>
                  <a:cubicBezTo>
                    <a:pt x="201361" y="6867"/>
                    <a:pt x="211763" y="10592"/>
                    <a:pt x="220790" y="15307"/>
                  </a:cubicBezTo>
                  <a:cubicBezTo>
                    <a:pt x="230211" y="20012"/>
                    <a:pt x="238061" y="25317"/>
                    <a:pt x="244342" y="31204"/>
                  </a:cubicBezTo>
                  <a:cubicBezTo>
                    <a:pt x="251014" y="37090"/>
                    <a:pt x="255920" y="43177"/>
                    <a:pt x="259061" y="49454"/>
                  </a:cubicBezTo>
                  <a:lnTo>
                    <a:pt x="244931" y="91849"/>
                  </a:lnTo>
                  <a:cubicBezTo>
                    <a:pt x="236688" y="82429"/>
                    <a:pt x="225108" y="74381"/>
                    <a:pt x="210193" y="67704"/>
                  </a:cubicBezTo>
                  <a:cubicBezTo>
                    <a:pt x="195277" y="60636"/>
                    <a:pt x="179380" y="57112"/>
                    <a:pt x="162502" y="57112"/>
                  </a:cubicBezTo>
                  <a:cubicBezTo>
                    <a:pt x="129530" y="57112"/>
                    <a:pt x="103036" y="65941"/>
                    <a:pt x="83017" y="83601"/>
                  </a:cubicBezTo>
                  <a:cubicBezTo>
                    <a:pt x="63391" y="100870"/>
                    <a:pt x="53579" y="124225"/>
                    <a:pt x="53579" y="153667"/>
                  </a:cubicBezTo>
                  <a:cubicBezTo>
                    <a:pt x="53579" y="168192"/>
                    <a:pt x="56130" y="181537"/>
                    <a:pt x="61233" y="193700"/>
                  </a:cubicBezTo>
                  <a:cubicBezTo>
                    <a:pt x="66728" y="205483"/>
                    <a:pt x="74186" y="215684"/>
                    <a:pt x="83606" y="224323"/>
                  </a:cubicBezTo>
                  <a:cubicBezTo>
                    <a:pt x="93027" y="232562"/>
                    <a:pt x="104409" y="239039"/>
                    <a:pt x="117755" y="243754"/>
                  </a:cubicBezTo>
                  <a:cubicBezTo>
                    <a:pt x="131100" y="248460"/>
                    <a:pt x="146016" y="250812"/>
                    <a:pt x="162502" y="250812"/>
                  </a:cubicBezTo>
                  <a:cubicBezTo>
                    <a:pt x="180558" y="250812"/>
                    <a:pt x="197044" y="247279"/>
                    <a:pt x="211959" y="240220"/>
                  </a:cubicBezTo>
                  <a:cubicBezTo>
                    <a:pt x="226875" y="232762"/>
                    <a:pt x="238454" y="224323"/>
                    <a:pt x="246696" y="214903"/>
                  </a:cubicBezTo>
                  <a:lnTo>
                    <a:pt x="261416" y="25669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4270A81B-D2A5-9E33-C5DD-1C8D6363F676}"/>
                </a:ext>
              </a:extLst>
            </p:cNvPr>
            <p:cNvSpPr/>
            <p:nvPr/>
          </p:nvSpPr>
          <p:spPr>
            <a:xfrm>
              <a:off x="1446959" y="2164351"/>
              <a:ext cx="249052" cy="293798"/>
            </a:xfrm>
            <a:custGeom>
              <a:avLst/>
              <a:gdLst>
                <a:gd name="connsiteX0" fmla="*/ 249052 w 249052"/>
                <a:gd name="connsiteY0" fmla="*/ 57112 h 293798"/>
                <a:gd name="connsiteX1" fmla="*/ 151315 w 249052"/>
                <a:gd name="connsiteY1" fmla="*/ 57112 h 293798"/>
                <a:gd name="connsiteX2" fmla="*/ 151315 w 249052"/>
                <a:gd name="connsiteY2" fmla="*/ 293799 h 293798"/>
                <a:gd name="connsiteX3" fmla="*/ 97737 w 249052"/>
                <a:gd name="connsiteY3" fmla="*/ 293799 h 293798"/>
                <a:gd name="connsiteX4" fmla="*/ 97737 w 249052"/>
                <a:gd name="connsiteY4" fmla="*/ 57112 h 293798"/>
                <a:gd name="connsiteX5" fmla="*/ 0 w 249052"/>
                <a:gd name="connsiteY5" fmla="*/ 57112 h 293798"/>
                <a:gd name="connsiteX6" fmla="*/ 0 w 249052"/>
                <a:gd name="connsiteY6" fmla="*/ 0 h 293798"/>
                <a:gd name="connsiteX7" fmla="*/ 249052 w 249052"/>
                <a:gd name="connsiteY7" fmla="*/ 0 h 293798"/>
                <a:gd name="connsiteX8" fmla="*/ 249052 w 249052"/>
                <a:gd name="connsiteY8" fmla="*/ 57112 h 29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9052" h="293798">
                  <a:moveTo>
                    <a:pt x="249052" y="57112"/>
                  </a:moveTo>
                  <a:lnTo>
                    <a:pt x="151315" y="57112"/>
                  </a:lnTo>
                  <a:lnTo>
                    <a:pt x="151315" y="293799"/>
                  </a:lnTo>
                  <a:lnTo>
                    <a:pt x="97737" y="293799"/>
                  </a:lnTo>
                  <a:lnTo>
                    <a:pt x="97737" y="57112"/>
                  </a:lnTo>
                  <a:lnTo>
                    <a:pt x="0" y="57112"/>
                  </a:lnTo>
                  <a:lnTo>
                    <a:pt x="0" y="0"/>
                  </a:lnTo>
                  <a:lnTo>
                    <a:pt x="249052" y="0"/>
                  </a:lnTo>
                  <a:lnTo>
                    <a:pt x="249052" y="5711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F6096770-9A59-8911-829F-1AAB6CB0634D}"/>
                </a:ext>
              </a:extLst>
            </p:cNvPr>
            <p:cNvSpPr/>
            <p:nvPr/>
          </p:nvSpPr>
          <p:spPr>
            <a:xfrm>
              <a:off x="1753219" y="2157293"/>
              <a:ext cx="293209" cy="426272"/>
            </a:xfrm>
            <a:custGeom>
              <a:avLst/>
              <a:gdLst>
                <a:gd name="connsiteX0" fmla="*/ 280846 w 293209"/>
                <a:gd name="connsiteY0" fmla="*/ 91849 h 426272"/>
                <a:gd name="connsiteX1" fmla="*/ 293210 w 293209"/>
                <a:gd name="connsiteY1" fmla="*/ 154257 h 426272"/>
                <a:gd name="connsiteX2" fmla="*/ 280846 w 293209"/>
                <a:gd name="connsiteY2" fmla="*/ 216665 h 426272"/>
                <a:gd name="connsiteX3" fmla="*/ 247874 w 293209"/>
                <a:gd name="connsiteY3" fmla="*/ 265538 h 426272"/>
                <a:gd name="connsiteX4" fmla="*/ 199594 w 293209"/>
                <a:gd name="connsiteY4" fmla="*/ 296742 h 426272"/>
                <a:gd name="connsiteX5" fmla="*/ 142484 w 293209"/>
                <a:gd name="connsiteY5" fmla="*/ 307924 h 426272"/>
                <a:gd name="connsiteX6" fmla="*/ 84783 w 293209"/>
                <a:gd name="connsiteY6" fmla="*/ 296742 h 426272"/>
                <a:gd name="connsiteX7" fmla="*/ 53578 w 293209"/>
                <a:gd name="connsiteY7" fmla="*/ 269072 h 426272"/>
                <a:gd name="connsiteX8" fmla="*/ 53578 w 293209"/>
                <a:gd name="connsiteY8" fmla="*/ 426272 h 426272"/>
                <a:gd name="connsiteX9" fmla="*/ 0 w 293209"/>
                <a:gd name="connsiteY9" fmla="*/ 426272 h 426272"/>
                <a:gd name="connsiteX10" fmla="*/ 0 w 293209"/>
                <a:gd name="connsiteY10" fmla="*/ 7058 h 426272"/>
                <a:gd name="connsiteX11" fmla="*/ 51812 w 293209"/>
                <a:gd name="connsiteY11" fmla="*/ 7058 h 426272"/>
                <a:gd name="connsiteX12" fmla="*/ 51812 w 293209"/>
                <a:gd name="connsiteY12" fmla="*/ 38271 h 426272"/>
                <a:gd name="connsiteX13" fmla="*/ 83017 w 293209"/>
                <a:gd name="connsiteY13" fmla="*/ 11182 h 426272"/>
                <a:gd name="connsiteX14" fmla="*/ 141305 w 293209"/>
                <a:gd name="connsiteY14" fmla="*/ 0 h 426272"/>
                <a:gd name="connsiteX15" fmla="*/ 199594 w 293209"/>
                <a:gd name="connsiteY15" fmla="*/ 11182 h 426272"/>
                <a:gd name="connsiteX16" fmla="*/ 247874 w 293209"/>
                <a:gd name="connsiteY16" fmla="*/ 42977 h 426272"/>
                <a:gd name="connsiteX17" fmla="*/ 280846 w 293209"/>
                <a:gd name="connsiteY17" fmla="*/ 91849 h 426272"/>
                <a:gd name="connsiteX18" fmla="*/ 239631 w 293209"/>
                <a:gd name="connsiteY18" fmla="*/ 153076 h 426272"/>
                <a:gd name="connsiteX19" fmla="*/ 212547 w 293209"/>
                <a:gd name="connsiteY19" fmla="*/ 83010 h 426272"/>
                <a:gd name="connsiteX20" fmla="*/ 140717 w 293209"/>
                <a:gd name="connsiteY20" fmla="*/ 57112 h 426272"/>
                <a:gd name="connsiteX21" fmla="*/ 85373 w 293209"/>
                <a:gd name="connsiteY21" fmla="*/ 71237 h 426272"/>
                <a:gd name="connsiteX22" fmla="*/ 53578 w 293209"/>
                <a:gd name="connsiteY22" fmla="*/ 105975 h 426272"/>
                <a:gd name="connsiteX23" fmla="*/ 53578 w 293209"/>
                <a:gd name="connsiteY23" fmla="*/ 201949 h 426272"/>
                <a:gd name="connsiteX24" fmla="*/ 85373 w 293209"/>
                <a:gd name="connsiteY24" fmla="*/ 237277 h 426272"/>
                <a:gd name="connsiteX25" fmla="*/ 140717 w 293209"/>
                <a:gd name="connsiteY25" fmla="*/ 250812 h 426272"/>
                <a:gd name="connsiteX26" fmla="*/ 212547 w 293209"/>
                <a:gd name="connsiteY26" fmla="*/ 224323 h 426272"/>
                <a:gd name="connsiteX27" fmla="*/ 239631 w 293209"/>
                <a:gd name="connsiteY27" fmla="*/ 153076 h 426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93209" h="426272">
                  <a:moveTo>
                    <a:pt x="280846" y="91849"/>
                  </a:moveTo>
                  <a:cubicBezTo>
                    <a:pt x="289088" y="110690"/>
                    <a:pt x="293210" y="131493"/>
                    <a:pt x="293210" y="154257"/>
                  </a:cubicBezTo>
                  <a:cubicBezTo>
                    <a:pt x="293210" y="177022"/>
                    <a:pt x="289088" y="197825"/>
                    <a:pt x="280846" y="216665"/>
                  </a:cubicBezTo>
                  <a:cubicBezTo>
                    <a:pt x="272603" y="235506"/>
                    <a:pt x="261612" y="251793"/>
                    <a:pt x="247874" y="265538"/>
                  </a:cubicBezTo>
                  <a:cubicBezTo>
                    <a:pt x="234136" y="278882"/>
                    <a:pt x="218042" y="289284"/>
                    <a:pt x="199594" y="296742"/>
                  </a:cubicBezTo>
                  <a:cubicBezTo>
                    <a:pt x="181539" y="304200"/>
                    <a:pt x="162501" y="307924"/>
                    <a:pt x="142484" y="307924"/>
                  </a:cubicBezTo>
                  <a:cubicBezTo>
                    <a:pt x="120110" y="307924"/>
                    <a:pt x="100876" y="304200"/>
                    <a:pt x="84783" y="296742"/>
                  </a:cubicBezTo>
                  <a:cubicBezTo>
                    <a:pt x="68690" y="289284"/>
                    <a:pt x="58288" y="280054"/>
                    <a:pt x="53578" y="269072"/>
                  </a:cubicBezTo>
                  <a:lnTo>
                    <a:pt x="53578" y="426272"/>
                  </a:lnTo>
                  <a:lnTo>
                    <a:pt x="0" y="426272"/>
                  </a:lnTo>
                  <a:lnTo>
                    <a:pt x="0" y="7058"/>
                  </a:lnTo>
                  <a:lnTo>
                    <a:pt x="51812" y="7058"/>
                  </a:lnTo>
                  <a:lnTo>
                    <a:pt x="51812" y="38271"/>
                  </a:lnTo>
                  <a:cubicBezTo>
                    <a:pt x="56522" y="27280"/>
                    <a:pt x="66924" y="18250"/>
                    <a:pt x="83017" y="11182"/>
                  </a:cubicBezTo>
                  <a:cubicBezTo>
                    <a:pt x="99503" y="3724"/>
                    <a:pt x="118932" y="0"/>
                    <a:pt x="141305" y="0"/>
                  </a:cubicBezTo>
                  <a:cubicBezTo>
                    <a:pt x="161716" y="0"/>
                    <a:pt x="181146" y="3724"/>
                    <a:pt x="199594" y="11182"/>
                  </a:cubicBezTo>
                  <a:cubicBezTo>
                    <a:pt x="218042" y="18640"/>
                    <a:pt x="234136" y="29242"/>
                    <a:pt x="247874" y="42977"/>
                  </a:cubicBezTo>
                  <a:cubicBezTo>
                    <a:pt x="261612" y="56321"/>
                    <a:pt x="272603" y="72609"/>
                    <a:pt x="280846" y="91849"/>
                  </a:cubicBezTo>
                  <a:close/>
                  <a:moveTo>
                    <a:pt x="239631" y="153076"/>
                  </a:moveTo>
                  <a:cubicBezTo>
                    <a:pt x="239631" y="123644"/>
                    <a:pt x="230603" y="100289"/>
                    <a:pt x="212547" y="83010"/>
                  </a:cubicBezTo>
                  <a:cubicBezTo>
                    <a:pt x="194492" y="65741"/>
                    <a:pt x="170548" y="57112"/>
                    <a:pt x="140717" y="57112"/>
                  </a:cubicBezTo>
                  <a:cubicBezTo>
                    <a:pt x="120306" y="57112"/>
                    <a:pt x="101857" y="61817"/>
                    <a:pt x="85373" y="71237"/>
                  </a:cubicBezTo>
                  <a:cubicBezTo>
                    <a:pt x="69279" y="80267"/>
                    <a:pt x="58681" y="91849"/>
                    <a:pt x="53578" y="105975"/>
                  </a:cubicBezTo>
                  <a:lnTo>
                    <a:pt x="53578" y="201949"/>
                  </a:lnTo>
                  <a:cubicBezTo>
                    <a:pt x="58681" y="216075"/>
                    <a:pt x="69279" y="227857"/>
                    <a:pt x="85373" y="237277"/>
                  </a:cubicBezTo>
                  <a:cubicBezTo>
                    <a:pt x="101857" y="246297"/>
                    <a:pt x="120306" y="250812"/>
                    <a:pt x="140717" y="250812"/>
                  </a:cubicBezTo>
                  <a:cubicBezTo>
                    <a:pt x="170548" y="250812"/>
                    <a:pt x="194492" y="241983"/>
                    <a:pt x="212547" y="224323"/>
                  </a:cubicBezTo>
                  <a:cubicBezTo>
                    <a:pt x="230603" y="206654"/>
                    <a:pt x="239631" y="182908"/>
                    <a:pt x="239631" y="15307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A25F0EB8-4098-4C99-A142-7B93501C7DED}"/>
                </a:ext>
              </a:extLst>
            </p:cNvPr>
            <p:cNvSpPr/>
            <p:nvPr/>
          </p:nvSpPr>
          <p:spPr>
            <a:xfrm>
              <a:off x="2091135" y="2157293"/>
              <a:ext cx="293208" cy="307924"/>
            </a:xfrm>
            <a:custGeom>
              <a:avLst/>
              <a:gdLst>
                <a:gd name="connsiteX0" fmla="*/ 53578 w 293208"/>
                <a:gd name="connsiteY0" fmla="*/ 154848 h 307924"/>
                <a:gd name="connsiteX1" fmla="*/ 80658 w 293208"/>
                <a:gd name="connsiteY1" fmla="*/ 224904 h 307924"/>
                <a:gd name="connsiteX2" fmla="*/ 152495 w 293208"/>
                <a:gd name="connsiteY2" fmla="*/ 250812 h 307924"/>
                <a:gd name="connsiteX3" fmla="*/ 207245 w 293208"/>
                <a:gd name="connsiteY3" fmla="*/ 237277 h 307924"/>
                <a:gd name="connsiteX4" fmla="*/ 239630 w 293208"/>
                <a:gd name="connsiteY4" fmla="*/ 201949 h 307924"/>
                <a:gd name="connsiteX5" fmla="*/ 239630 w 293208"/>
                <a:gd name="connsiteY5" fmla="*/ 105975 h 307924"/>
                <a:gd name="connsiteX6" fmla="*/ 207245 w 293208"/>
                <a:gd name="connsiteY6" fmla="*/ 71237 h 307924"/>
                <a:gd name="connsiteX7" fmla="*/ 152495 w 293208"/>
                <a:gd name="connsiteY7" fmla="*/ 57112 h 307924"/>
                <a:gd name="connsiteX8" fmla="*/ 80658 w 293208"/>
                <a:gd name="connsiteY8" fmla="*/ 83601 h 307924"/>
                <a:gd name="connsiteX9" fmla="*/ 53578 w 293208"/>
                <a:gd name="connsiteY9" fmla="*/ 154848 h 307924"/>
                <a:gd name="connsiteX10" fmla="*/ 293208 w 293208"/>
                <a:gd name="connsiteY10" fmla="*/ 300857 h 307924"/>
                <a:gd name="connsiteX11" fmla="*/ 241402 w 293208"/>
                <a:gd name="connsiteY11" fmla="*/ 300857 h 307924"/>
                <a:gd name="connsiteX12" fmla="*/ 241402 w 293208"/>
                <a:gd name="connsiteY12" fmla="*/ 269653 h 307924"/>
                <a:gd name="connsiteX13" fmla="*/ 209607 w 293208"/>
                <a:gd name="connsiteY13" fmla="*/ 297332 h 307924"/>
                <a:gd name="connsiteX14" fmla="*/ 151314 w 293208"/>
                <a:gd name="connsiteY14" fmla="*/ 307924 h 307924"/>
                <a:gd name="connsiteX15" fmla="*/ 93031 w 293208"/>
                <a:gd name="connsiteY15" fmla="*/ 296742 h 307924"/>
                <a:gd name="connsiteX16" fmla="*/ 44748 w 293208"/>
                <a:gd name="connsiteY16" fmla="*/ 265538 h 307924"/>
                <a:gd name="connsiteX17" fmla="*/ 11773 w 293208"/>
                <a:gd name="connsiteY17" fmla="*/ 216665 h 307924"/>
                <a:gd name="connsiteX18" fmla="*/ 0 w 293208"/>
                <a:gd name="connsiteY18" fmla="*/ 154257 h 307924"/>
                <a:gd name="connsiteX19" fmla="*/ 11773 w 293208"/>
                <a:gd name="connsiteY19" fmla="*/ 91849 h 307924"/>
                <a:gd name="connsiteX20" fmla="*/ 44748 w 293208"/>
                <a:gd name="connsiteY20" fmla="*/ 42977 h 307924"/>
                <a:gd name="connsiteX21" fmla="*/ 93031 w 293208"/>
                <a:gd name="connsiteY21" fmla="*/ 11182 h 307924"/>
                <a:gd name="connsiteX22" fmla="*/ 151314 w 293208"/>
                <a:gd name="connsiteY22" fmla="*/ 0 h 307924"/>
                <a:gd name="connsiteX23" fmla="*/ 209607 w 293208"/>
                <a:gd name="connsiteY23" fmla="*/ 11182 h 307924"/>
                <a:gd name="connsiteX24" fmla="*/ 241402 w 293208"/>
                <a:gd name="connsiteY24" fmla="*/ 38271 h 307924"/>
                <a:gd name="connsiteX25" fmla="*/ 241402 w 293208"/>
                <a:gd name="connsiteY25" fmla="*/ 7058 h 307924"/>
                <a:gd name="connsiteX26" fmla="*/ 293208 w 293208"/>
                <a:gd name="connsiteY26" fmla="*/ 7058 h 307924"/>
                <a:gd name="connsiteX27" fmla="*/ 293208 w 293208"/>
                <a:gd name="connsiteY27" fmla="*/ 300857 h 307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93208" h="307924">
                  <a:moveTo>
                    <a:pt x="53578" y="154848"/>
                  </a:moveTo>
                  <a:cubicBezTo>
                    <a:pt x="53578" y="184280"/>
                    <a:pt x="62608" y="207635"/>
                    <a:pt x="80658" y="224904"/>
                  </a:cubicBezTo>
                  <a:cubicBezTo>
                    <a:pt x="98717" y="242183"/>
                    <a:pt x="122663" y="250812"/>
                    <a:pt x="152495" y="250812"/>
                  </a:cubicBezTo>
                  <a:cubicBezTo>
                    <a:pt x="172907" y="250812"/>
                    <a:pt x="191157" y="246297"/>
                    <a:pt x="207245" y="237277"/>
                  </a:cubicBezTo>
                  <a:cubicBezTo>
                    <a:pt x="223733" y="227857"/>
                    <a:pt x="234525" y="216075"/>
                    <a:pt x="239630" y="201949"/>
                  </a:cubicBezTo>
                  <a:lnTo>
                    <a:pt x="239630" y="105975"/>
                  </a:lnTo>
                  <a:cubicBezTo>
                    <a:pt x="234525" y="91849"/>
                    <a:pt x="223733" y="80267"/>
                    <a:pt x="207245" y="71237"/>
                  </a:cubicBezTo>
                  <a:cubicBezTo>
                    <a:pt x="191157" y="61817"/>
                    <a:pt x="172907" y="57112"/>
                    <a:pt x="152495" y="57112"/>
                  </a:cubicBezTo>
                  <a:cubicBezTo>
                    <a:pt x="122663" y="57112"/>
                    <a:pt x="98717" y="65941"/>
                    <a:pt x="80658" y="83601"/>
                  </a:cubicBezTo>
                  <a:cubicBezTo>
                    <a:pt x="62608" y="101270"/>
                    <a:pt x="53578" y="125016"/>
                    <a:pt x="53578" y="154848"/>
                  </a:cubicBezTo>
                  <a:close/>
                  <a:moveTo>
                    <a:pt x="293208" y="300857"/>
                  </a:moveTo>
                  <a:lnTo>
                    <a:pt x="241402" y="300857"/>
                  </a:lnTo>
                  <a:lnTo>
                    <a:pt x="241402" y="269653"/>
                  </a:lnTo>
                  <a:cubicBezTo>
                    <a:pt x="236687" y="280645"/>
                    <a:pt x="226085" y="289874"/>
                    <a:pt x="209607" y="297332"/>
                  </a:cubicBezTo>
                  <a:cubicBezTo>
                    <a:pt x="193119" y="304390"/>
                    <a:pt x="173688" y="307924"/>
                    <a:pt x="151314" y="307924"/>
                  </a:cubicBezTo>
                  <a:cubicBezTo>
                    <a:pt x="130902" y="307924"/>
                    <a:pt x="111471" y="304200"/>
                    <a:pt x="93031" y="296742"/>
                  </a:cubicBezTo>
                  <a:cubicBezTo>
                    <a:pt x="74971" y="289284"/>
                    <a:pt x="58874" y="278882"/>
                    <a:pt x="44748" y="265538"/>
                  </a:cubicBezTo>
                  <a:cubicBezTo>
                    <a:pt x="31004" y="251793"/>
                    <a:pt x="20022" y="235506"/>
                    <a:pt x="11773" y="216665"/>
                  </a:cubicBezTo>
                  <a:cubicBezTo>
                    <a:pt x="3924" y="197825"/>
                    <a:pt x="0" y="177022"/>
                    <a:pt x="0" y="154257"/>
                  </a:cubicBezTo>
                  <a:cubicBezTo>
                    <a:pt x="0" y="131493"/>
                    <a:pt x="3924" y="110690"/>
                    <a:pt x="11773" y="91849"/>
                  </a:cubicBezTo>
                  <a:cubicBezTo>
                    <a:pt x="20022" y="72609"/>
                    <a:pt x="31004" y="56321"/>
                    <a:pt x="44748" y="42977"/>
                  </a:cubicBezTo>
                  <a:cubicBezTo>
                    <a:pt x="58874" y="29242"/>
                    <a:pt x="74971" y="18640"/>
                    <a:pt x="93031" y="11182"/>
                  </a:cubicBezTo>
                  <a:cubicBezTo>
                    <a:pt x="111471" y="3724"/>
                    <a:pt x="130902" y="0"/>
                    <a:pt x="151314" y="0"/>
                  </a:cubicBezTo>
                  <a:cubicBezTo>
                    <a:pt x="173688" y="0"/>
                    <a:pt x="193119" y="3724"/>
                    <a:pt x="209607" y="11182"/>
                  </a:cubicBezTo>
                  <a:cubicBezTo>
                    <a:pt x="226085" y="18250"/>
                    <a:pt x="236687" y="27280"/>
                    <a:pt x="241402" y="38271"/>
                  </a:cubicBezTo>
                  <a:lnTo>
                    <a:pt x="241402" y="7058"/>
                  </a:lnTo>
                  <a:lnTo>
                    <a:pt x="293208" y="7058"/>
                  </a:lnTo>
                  <a:lnTo>
                    <a:pt x="293208" y="30085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D0A45B21-D4D9-1437-CBC5-931C4D0791FB}"/>
                </a:ext>
              </a:extLst>
            </p:cNvPr>
            <p:cNvSpPr/>
            <p:nvPr/>
          </p:nvSpPr>
          <p:spPr>
            <a:xfrm>
              <a:off x="2429053" y="2164351"/>
              <a:ext cx="289083" cy="293798"/>
            </a:xfrm>
            <a:custGeom>
              <a:avLst/>
              <a:gdLst>
                <a:gd name="connsiteX0" fmla="*/ 65942 w 289083"/>
                <a:gd name="connsiteY0" fmla="*/ 293799 h 293798"/>
                <a:gd name="connsiteX1" fmla="*/ 0 w 289083"/>
                <a:gd name="connsiteY1" fmla="*/ 293799 h 293798"/>
                <a:gd name="connsiteX2" fmla="*/ 110690 w 289083"/>
                <a:gd name="connsiteY2" fmla="*/ 137779 h 293798"/>
                <a:gd name="connsiteX3" fmla="*/ 11182 w 289083"/>
                <a:gd name="connsiteY3" fmla="*/ 0 h 293798"/>
                <a:gd name="connsiteX4" fmla="*/ 76533 w 289083"/>
                <a:gd name="connsiteY4" fmla="*/ 0 h 293798"/>
                <a:gd name="connsiteX5" fmla="*/ 143066 w 289083"/>
                <a:gd name="connsiteY5" fmla="*/ 93031 h 293798"/>
                <a:gd name="connsiteX6" fmla="*/ 210188 w 289083"/>
                <a:gd name="connsiteY6" fmla="*/ 0 h 293798"/>
                <a:gd name="connsiteX7" fmla="*/ 276720 w 289083"/>
                <a:gd name="connsiteY7" fmla="*/ 0 h 293798"/>
                <a:gd name="connsiteX8" fmla="*/ 177222 w 289083"/>
                <a:gd name="connsiteY8" fmla="*/ 138370 h 293798"/>
                <a:gd name="connsiteX9" fmla="*/ 289084 w 289083"/>
                <a:gd name="connsiteY9" fmla="*/ 293799 h 293798"/>
                <a:gd name="connsiteX10" fmla="*/ 224323 w 289083"/>
                <a:gd name="connsiteY10" fmla="*/ 293799 h 293798"/>
                <a:gd name="connsiteX11" fmla="*/ 144247 w 289083"/>
                <a:gd name="connsiteY11" fmla="*/ 183699 h 293798"/>
                <a:gd name="connsiteX12" fmla="*/ 65942 w 289083"/>
                <a:gd name="connsiteY12" fmla="*/ 293799 h 29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9083" h="293798">
                  <a:moveTo>
                    <a:pt x="65942" y="293799"/>
                  </a:moveTo>
                  <a:lnTo>
                    <a:pt x="0" y="293799"/>
                  </a:lnTo>
                  <a:lnTo>
                    <a:pt x="110690" y="137779"/>
                  </a:lnTo>
                  <a:lnTo>
                    <a:pt x="11182" y="0"/>
                  </a:lnTo>
                  <a:lnTo>
                    <a:pt x="76533" y="0"/>
                  </a:lnTo>
                  <a:lnTo>
                    <a:pt x="143066" y="93031"/>
                  </a:lnTo>
                  <a:lnTo>
                    <a:pt x="210188" y="0"/>
                  </a:lnTo>
                  <a:lnTo>
                    <a:pt x="276720" y="0"/>
                  </a:lnTo>
                  <a:lnTo>
                    <a:pt x="177222" y="138370"/>
                  </a:lnTo>
                  <a:lnTo>
                    <a:pt x="289084" y="293799"/>
                  </a:lnTo>
                  <a:lnTo>
                    <a:pt x="224323" y="293799"/>
                  </a:lnTo>
                  <a:lnTo>
                    <a:pt x="144247" y="183699"/>
                  </a:lnTo>
                  <a:lnTo>
                    <a:pt x="65942" y="29379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id="{54A38025-475B-CE82-4E0A-626C94C0A1EC}"/>
                </a:ext>
              </a:extLst>
            </p:cNvPr>
            <p:cNvSpPr/>
            <p:nvPr/>
          </p:nvSpPr>
          <p:spPr>
            <a:xfrm>
              <a:off x="2733977" y="2157293"/>
              <a:ext cx="296741" cy="307924"/>
            </a:xfrm>
            <a:custGeom>
              <a:avLst/>
              <a:gdLst>
                <a:gd name="connsiteX0" fmla="*/ 284378 w 296741"/>
                <a:gd name="connsiteY0" fmla="*/ 93021 h 307924"/>
                <a:gd name="connsiteX1" fmla="*/ 296742 w 296741"/>
                <a:gd name="connsiteY1" fmla="*/ 154257 h 307924"/>
                <a:gd name="connsiteX2" fmla="*/ 284378 w 296741"/>
                <a:gd name="connsiteY2" fmla="*/ 215484 h 307924"/>
                <a:gd name="connsiteX3" fmla="*/ 252003 w 296741"/>
                <a:gd name="connsiteY3" fmla="*/ 264357 h 307924"/>
                <a:gd name="connsiteX4" fmla="*/ 204892 w 296741"/>
                <a:gd name="connsiteY4" fmla="*/ 296742 h 307924"/>
                <a:gd name="connsiteX5" fmla="*/ 148371 w 296741"/>
                <a:gd name="connsiteY5" fmla="*/ 307924 h 307924"/>
                <a:gd name="connsiteX6" fmla="*/ 91259 w 296741"/>
                <a:gd name="connsiteY6" fmla="*/ 296742 h 307924"/>
                <a:gd name="connsiteX7" fmla="*/ 43577 w 296741"/>
                <a:gd name="connsiteY7" fmla="*/ 264357 h 307924"/>
                <a:gd name="connsiteX8" fmla="*/ 11782 w 296741"/>
                <a:gd name="connsiteY8" fmla="*/ 215484 h 307924"/>
                <a:gd name="connsiteX9" fmla="*/ 0 w 296741"/>
                <a:gd name="connsiteY9" fmla="*/ 154257 h 307924"/>
                <a:gd name="connsiteX10" fmla="*/ 11782 w 296741"/>
                <a:gd name="connsiteY10" fmla="*/ 93021 h 307924"/>
                <a:gd name="connsiteX11" fmla="*/ 43577 w 296741"/>
                <a:gd name="connsiteY11" fmla="*/ 44158 h 307924"/>
                <a:gd name="connsiteX12" fmla="*/ 91259 w 296741"/>
                <a:gd name="connsiteY12" fmla="*/ 11773 h 307924"/>
                <a:gd name="connsiteX13" fmla="*/ 148371 w 296741"/>
                <a:gd name="connsiteY13" fmla="*/ 0 h 307924"/>
                <a:gd name="connsiteX14" fmla="*/ 204892 w 296741"/>
                <a:gd name="connsiteY14" fmla="*/ 11773 h 307924"/>
                <a:gd name="connsiteX15" fmla="*/ 252003 w 296741"/>
                <a:gd name="connsiteY15" fmla="*/ 44158 h 307924"/>
                <a:gd name="connsiteX16" fmla="*/ 284378 w 296741"/>
                <a:gd name="connsiteY16" fmla="*/ 93021 h 307924"/>
                <a:gd name="connsiteX17" fmla="*/ 53578 w 296741"/>
                <a:gd name="connsiteY17" fmla="*/ 154257 h 307924"/>
                <a:gd name="connsiteX18" fmla="*/ 60646 w 296741"/>
                <a:gd name="connsiteY18" fmla="*/ 194291 h 307924"/>
                <a:gd name="connsiteX19" fmla="*/ 80667 w 296741"/>
                <a:gd name="connsiteY19" fmla="*/ 224904 h 307924"/>
                <a:gd name="connsiteX20" fmla="*/ 110690 w 296741"/>
                <a:gd name="connsiteY20" fmla="*/ 244335 h 307924"/>
                <a:gd name="connsiteX21" fmla="*/ 148371 w 296741"/>
                <a:gd name="connsiteY21" fmla="*/ 250812 h 307924"/>
                <a:gd name="connsiteX22" fmla="*/ 185471 w 296741"/>
                <a:gd name="connsiteY22" fmla="*/ 244335 h 307924"/>
                <a:gd name="connsiteX23" fmla="*/ 216084 w 296741"/>
                <a:gd name="connsiteY23" fmla="*/ 224904 h 307924"/>
                <a:gd name="connsiteX24" fmla="*/ 236106 w 296741"/>
                <a:gd name="connsiteY24" fmla="*/ 194291 h 307924"/>
                <a:gd name="connsiteX25" fmla="*/ 243164 w 296741"/>
                <a:gd name="connsiteY25" fmla="*/ 154848 h 307924"/>
                <a:gd name="connsiteX26" fmla="*/ 236106 w 296741"/>
                <a:gd name="connsiteY26" fmla="*/ 115395 h 307924"/>
                <a:gd name="connsiteX27" fmla="*/ 216084 w 296741"/>
                <a:gd name="connsiteY27" fmla="*/ 84191 h 307924"/>
                <a:gd name="connsiteX28" fmla="*/ 185471 w 296741"/>
                <a:gd name="connsiteY28" fmla="*/ 64170 h 307924"/>
                <a:gd name="connsiteX29" fmla="*/ 148371 w 296741"/>
                <a:gd name="connsiteY29" fmla="*/ 57112 h 307924"/>
                <a:gd name="connsiteX30" fmla="*/ 110690 w 296741"/>
                <a:gd name="connsiteY30" fmla="*/ 64170 h 307924"/>
                <a:gd name="connsiteX31" fmla="*/ 80667 w 296741"/>
                <a:gd name="connsiteY31" fmla="*/ 84191 h 307924"/>
                <a:gd name="connsiteX32" fmla="*/ 60646 w 296741"/>
                <a:gd name="connsiteY32" fmla="*/ 115395 h 307924"/>
                <a:gd name="connsiteX33" fmla="*/ 53578 w 296741"/>
                <a:gd name="connsiteY33" fmla="*/ 154257 h 307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96741" h="307924">
                  <a:moveTo>
                    <a:pt x="284378" y="93021"/>
                  </a:moveTo>
                  <a:cubicBezTo>
                    <a:pt x="292627" y="111861"/>
                    <a:pt x="296742" y="132274"/>
                    <a:pt x="296742" y="154257"/>
                  </a:cubicBezTo>
                  <a:cubicBezTo>
                    <a:pt x="296742" y="176241"/>
                    <a:pt x="292627" y="196644"/>
                    <a:pt x="284378" y="215484"/>
                  </a:cubicBezTo>
                  <a:cubicBezTo>
                    <a:pt x="276530" y="234334"/>
                    <a:pt x="265738" y="250622"/>
                    <a:pt x="252003" y="264357"/>
                  </a:cubicBezTo>
                  <a:cubicBezTo>
                    <a:pt x="238649" y="278092"/>
                    <a:pt x="222952" y="288893"/>
                    <a:pt x="204892" y="296742"/>
                  </a:cubicBezTo>
                  <a:cubicBezTo>
                    <a:pt x="187233" y="304200"/>
                    <a:pt x="168392" y="307924"/>
                    <a:pt x="148371" y="307924"/>
                  </a:cubicBezTo>
                  <a:cubicBezTo>
                    <a:pt x="128359" y="307924"/>
                    <a:pt x="109318" y="304200"/>
                    <a:pt x="91259" y="296742"/>
                  </a:cubicBezTo>
                  <a:cubicBezTo>
                    <a:pt x="73209" y="288893"/>
                    <a:pt x="57312" y="278092"/>
                    <a:pt x="43577" y="264357"/>
                  </a:cubicBezTo>
                  <a:cubicBezTo>
                    <a:pt x="30223" y="250622"/>
                    <a:pt x="19631" y="234334"/>
                    <a:pt x="11782" y="215484"/>
                  </a:cubicBezTo>
                  <a:cubicBezTo>
                    <a:pt x="3924" y="196644"/>
                    <a:pt x="0" y="176241"/>
                    <a:pt x="0" y="154257"/>
                  </a:cubicBezTo>
                  <a:cubicBezTo>
                    <a:pt x="0" y="132274"/>
                    <a:pt x="3924" y="111861"/>
                    <a:pt x="11782" y="93021"/>
                  </a:cubicBezTo>
                  <a:cubicBezTo>
                    <a:pt x="19631" y="74181"/>
                    <a:pt x="30223" y="57893"/>
                    <a:pt x="43577" y="44158"/>
                  </a:cubicBezTo>
                  <a:cubicBezTo>
                    <a:pt x="57312" y="30413"/>
                    <a:pt x="73209" y="19621"/>
                    <a:pt x="91259" y="11773"/>
                  </a:cubicBezTo>
                  <a:cubicBezTo>
                    <a:pt x="109318" y="3924"/>
                    <a:pt x="128359" y="0"/>
                    <a:pt x="148371" y="0"/>
                  </a:cubicBezTo>
                  <a:cubicBezTo>
                    <a:pt x="168392" y="0"/>
                    <a:pt x="187233" y="3924"/>
                    <a:pt x="204892" y="11773"/>
                  </a:cubicBezTo>
                  <a:cubicBezTo>
                    <a:pt x="222952" y="19621"/>
                    <a:pt x="238649" y="30413"/>
                    <a:pt x="252003" y="44158"/>
                  </a:cubicBezTo>
                  <a:cubicBezTo>
                    <a:pt x="265738" y="57893"/>
                    <a:pt x="276530" y="74181"/>
                    <a:pt x="284378" y="93021"/>
                  </a:cubicBezTo>
                  <a:close/>
                  <a:moveTo>
                    <a:pt x="53578" y="154257"/>
                  </a:moveTo>
                  <a:cubicBezTo>
                    <a:pt x="53578" y="168783"/>
                    <a:pt x="55940" y="182127"/>
                    <a:pt x="60646" y="194291"/>
                  </a:cubicBezTo>
                  <a:cubicBezTo>
                    <a:pt x="65361" y="206064"/>
                    <a:pt x="72028" y="216275"/>
                    <a:pt x="80667" y="224904"/>
                  </a:cubicBezTo>
                  <a:cubicBezTo>
                    <a:pt x="89297" y="233153"/>
                    <a:pt x="99308" y="239630"/>
                    <a:pt x="110690" y="244335"/>
                  </a:cubicBezTo>
                  <a:cubicBezTo>
                    <a:pt x="122072" y="248660"/>
                    <a:pt x="134636" y="250812"/>
                    <a:pt x="148371" y="250812"/>
                  </a:cubicBezTo>
                  <a:cubicBezTo>
                    <a:pt x="161716" y="250812"/>
                    <a:pt x="174089" y="248660"/>
                    <a:pt x="185471" y="244335"/>
                  </a:cubicBezTo>
                  <a:cubicBezTo>
                    <a:pt x="197244" y="239630"/>
                    <a:pt x="207445" y="233153"/>
                    <a:pt x="216084" y="224904"/>
                  </a:cubicBezTo>
                  <a:cubicBezTo>
                    <a:pt x="224723" y="216275"/>
                    <a:pt x="231391" y="206064"/>
                    <a:pt x="236106" y="194291"/>
                  </a:cubicBezTo>
                  <a:cubicBezTo>
                    <a:pt x="240811" y="182518"/>
                    <a:pt x="243164" y="169364"/>
                    <a:pt x="243164" y="154848"/>
                  </a:cubicBezTo>
                  <a:cubicBezTo>
                    <a:pt x="243164" y="140322"/>
                    <a:pt x="240811" y="127168"/>
                    <a:pt x="236106" y="115395"/>
                  </a:cubicBezTo>
                  <a:cubicBezTo>
                    <a:pt x="231391" y="103232"/>
                    <a:pt x="224723" y="92831"/>
                    <a:pt x="216084" y="84191"/>
                  </a:cubicBezTo>
                  <a:cubicBezTo>
                    <a:pt x="207445" y="75552"/>
                    <a:pt x="197244" y="68885"/>
                    <a:pt x="185471" y="64170"/>
                  </a:cubicBezTo>
                  <a:cubicBezTo>
                    <a:pt x="174089" y="59465"/>
                    <a:pt x="161716" y="57112"/>
                    <a:pt x="148371" y="57112"/>
                  </a:cubicBezTo>
                  <a:cubicBezTo>
                    <a:pt x="134636" y="57112"/>
                    <a:pt x="122072" y="59465"/>
                    <a:pt x="110690" y="64170"/>
                  </a:cubicBezTo>
                  <a:cubicBezTo>
                    <a:pt x="99308" y="68885"/>
                    <a:pt x="89297" y="75552"/>
                    <a:pt x="80667" y="84191"/>
                  </a:cubicBezTo>
                  <a:cubicBezTo>
                    <a:pt x="72028" y="92831"/>
                    <a:pt x="65361" y="103232"/>
                    <a:pt x="60646" y="115395"/>
                  </a:cubicBezTo>
                  <a:cubicBezTo>
                    <a:pt x="55940" y="127168"/>
                    <a:pt x="53578" y="140122"/>
                    <a:pt x="53578" y="1542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0618E567-BFB5-F6DB-55AB-7EDED2BE4572}"/>
                </a:ext>
              </a:extLst>
            </p:cNvPr>
            <p:cNvSpPr/>
            <p:nvPr/>
          </p:nvSpPr>
          <p:spPr>
            <a:xfrm>
              <a:off x="3095260" y="2164351"/>
              <a:ext cx="224323" cy="293798"/>
            </a:xfrm>
            <a:custGeom>
              <a:avLst/>
              <a:gdLst>
                <a:gd name="connsiteX0" fmla="*/ 111862 w 224323"/>
                <a:gd name="connsiteY0" fmla="*/ 0 h 293798"/>
                <a:gd name="connsiteX1" fmla="*/ 182518 w 224323"/>
                <a:gd name="connsiteY1" fmla="*/ 21203 h 293798"/>
                <a:gd name="connsiteX2" fmla="*/ 210188 w 224323"/>
                <a:gd name="connsiteY2" fmla="*/ 79486 h 293798"/>
                <a:gd name="connsiteX3" fmla="*/ 204302 w 224323"/>
                <a:gd name="connsiteY3" fmla="*/ 113052 h 293798"/>
                <a:gd name="connsiteX4" fmla="*/ 184280 w 224323"/>
                <a:gd name="connsiteY4" fmla="*/ 139541 h 293798"/>
                <a:gd name="connsiteX5" fmla="*/ 224323 w 224323"/>
                <a:gd name="connsiteY5" fmla="*/ 209017 h 293798"/>
                <a:gd name="connsiteX6" fmla="*/ 216075 w 224323"/>
                <a:gd name="connsiteY6" fmla="*/ 243754 h 293798"/>
                <a:gd name="connsiteX7" fmla="*/ 194882 w 224323"/>
                <a:gd name="connsiteY7" fmla="*/ 270253 h 293798"/>
                <a:gd name="connsiteX8" fmla="*/ 162496 w 224323"/>
                <a:gd name="connsiteY8" fmla="*/ 287912 h 293798"/>
                <a:gd name="connsiteX9" fmla="*/ 123054 w 224323"/>
                <a:gd name="connsiteY9" fmla="*/ 293799 h 293798"/>
                <a:gd name="connsiteX10" fmla="*/ 0 w 224323"/>
                <a:gd name="connsiteY10" fmla="*/ 293799 h 293798"/>
                <a:gd name="connsiteX11" fmla="*/ 0 w 224323"/>
                <a:gd name="connsiteY11" fmla="*/ 0 h 293798"/>
                <a:gd name="connsiteX12" fmla="*/ 111862 w 224323"/>
                <a:gd name="connsiteY12" fmla="*/ 0 h 293798"/>
                <a:gd name="connsiteX13" fmla="*/ 133645 w 224323"/>
                <a:gd name="connsiteY13" fmla="*/ 237868 h 293798"/>
                <a:gd name="connsiteX14" fmla="*/ 159553 w 224323"/>
                <a:gd name="connsiteY14" fmla="*/ 229038 h 293798"/>
                <a:gd name="connsiteX15" fmla="*/ 169564 w 224323"/>
                <a:gd name="connsiteY15" fmla="*/ 204902 h 293798"/>
                <a:gd name="connsiteX16" fmla="*/ 158963 w 224323"/>
                <a:gd name="connsiteY16" fmla="*/ 181937 h 293798"/>
                <a:gd name="connsiteX17" fmla="*/ 133645 w 224323"/>
                <a:gd name="connsiteY17" fmla="*/ 173688 h 293798"/>
                <a:gd name="connsiteX18" fmla="*/ 53578 w 224323"/>
                <a:gd name="connsiteY18" fmla="*/ 173688 h 293798"/>
                <a:gd name="connsiteX19" fmla="*/ 53578 w 224323"/>
                <a:gd name="connsiteY19" fmla="*/ 237868 h 293798"/>
                <a:gd name="connsiteX20" fmla="*/ 133645 w 224323"/>
                <a:gd name="connsiteY20" fmla="*/ 237868 h 293798"/>
                <a:gd name="connsiteX21" fmla="*/ 121872 w 224323"/>
                <a:gd name="connsiteY21" fmla="*/ 118348 h 293798"/>
                <a:gd name="connsiteX22" fmla="*/ 146018 w 224323"/>
                <a:gd name="connsiteY22" fmla="*/ 110109 h 293798"/>
                <a:gd name="connsiteX23" fmla="*/ 155438 w 224323"/>
                <a:gd name="connsiteY23" fmla="*/ 87735 h 293798"/>
                <a:gd name="connsiteX24" fmla="*/ 145428 w 224323"/>
                <a:gd name="connsiteY24" fmla="*/ 64179 h 293798"/>
                <a:gd name="connsiteX25" fmla="*/ 121872 w 224323"/>
                <a:gd name="connsiteY25" fmla="*/ 55940 h 293798"/>
                <a:gd name="connsiteX26" fmla="*/ 53578 w 224323"/>
                <a:gd name="connsiteY26" fmla="*/ 55940 h 293798"/>
                <a:gd name="connsiteX27" fmla="*/ 53578 w 224323"/>
                <a:gd name="connsiteY27" fmla="*/ 118348 h 293798"/>
                <a:gd name="connsiteX28" fmla="*/ 121872 w 224323"/>
                <a:gd name="connsiteY28" fmla="*/ 118348 h 29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24323" h="293798">
                  <a:moveTo>
                    <a:pt x="111862" y="0"/>
                  </a:moveTo>
                  <a:cubicBezTo>
                    <a:pt x="140913" y="0"/>
                    <a:pt x="164459" y="7067"/>
                    <a:pt x="182518" y="21203"/>
                  </a:cubicBezTo>
                  <a:cubicBezTo>
                    <a:pt x="200968" y="35328"/>
                    <a:pt x="210188" y="54759"/>
                    <a:pt x="210188" y="79486"/>
                  </a:cubicBezTo>
                  <a:cubicBezTo>
                    <a:pt x="210188" y="91659"/>
                    <a:pt x="208226" y="102841"/>
                    <a:pt x="204302" y="113052"/>
                  </a:cubicBezTo>
                  <a:cubicBezTo>
                    <a:pt x="200768" y="122863"/>
                    <a:pt x="194101" y="131693"/>
                    <a:pt x="184280" y="139541"/>
                  </a:cubicBezTo>
                  <a:cubicBezTo>
                    <a:pt x="210979" y="152495"/>
                    <a:pt x="224323" y="175660"/>
                    <a:pt x="224323" y="209017"/>
                  </a:cubicBezTo>
                  <a:cubicBezTo>
                    <a:pt x="224323" y="221580"/>
                    <a:pt x="221570" y="233162"/>
                    <a:pt x="216075" y="243754"/>
                  </a:cubicBezTo>
                  <a:cubicBezTo>
                    <a:pt x="210979" y="253965"/>
                    <a:pt x="203911" y="262795"/>
                    <a:pt x="194882" y="270253"/>
                  </a:cubicBezTo>
                  <a:cubicBezTo>
                    <a:pt x="185852" y="277711"/>
                    <a:pt x="175060" y="283597"/>
                    <a:pt x="162496" y="287912"/>
                  </a:cubicBezTo>
                  <a:cubicBezTo>
                    <a:pt x="150333" y="291836"/>
                    <a:pt x="137179" y="293799"/>
                    <a:pt x="123054" y="293799"/>
                  </a:cubicBezTo>
                  <a:lnTo>
                    <a:pt x="0" y="293799"/>
                  </a:lnTo>
                  <a:lnTo>
                    <a:pt x="0" y="0"/>
                  </a:lnTo>
                  <a:lnTo>
                    <a:pt x="111862" y="0"/>
                  </a:lnTo>
                  <a:close/>
                  <a:moveTo>
                    <a:pt x="133645" y="237868"/>
                  </a:moveTo>
                  <a:cubicBezTo>
                    <a:pt x="144247" y="237868"/>
                    <a:pt x="152886" y="234925"/>
                    <a:pt x="159553" y="229038"/>
                  </a:cubicBezTo>
                  <a:cubicBezTo>
                    <a:pt x="166230" y="222761"/>
                    <a:pt x="169564" y="214712"/>
                    <a:pt x="169564" y="204902"/>
                  </a:cubicBezTo>
                  <a:cubicBezTo>
                    <a:pt x="169564" y="195081"/>
                    <a:pt x="166030" y="187433"/>
                    <a:pt x="158963" y="181937"/>
                  </a:cubicBezTo>
                  <a:cubicBezTo>
                    <a:pt x="152295" y="176441"/>
                    <a:pt x="143856" y="173688"/>
                    <a:pt x="133645" y="173688"/>
                  </a:cubicBezTo>
                  <a:lnTo>
                    <a:pt x="53578" y="173688"/>
                  </a:lnTo>
                  <a:lnTo>
                    <a:pt x="53578" y="237868"/>
                  </a:lnTo>
                  <a:lnTo>
                    <a:pt x="133645" y="237868"/>
                  </a:lnTo>
                  <a:close/>
                  <a:moveTo>
                    <a:pt x="121872" y="118348"/>
                  </a:moveTo>
                  <a:cubicBezTo>
                    <a:pt x="131683" y="118348"/>
                    <a:pt x="139732" y="115605"/>
                    <a:pt x="146018" y="110109"/>
                  </a:cubicBezTo>
                  <a:cubicBezTo>
                    <a:pt x="152295" y="104213"/>
                    <a:pt x="155438" y="96755"/>
                    <a:pt x="155438" y="87735"/>
                  </a:cubicBezTo>
                  <a:cubicBezTo>
                    <a:pt x="155438" y="77133"/>
                    <a:pt x="152095" y="69285"/>
                    <a:pt x="145428" y="64179"/>
                  </a:cubicBezTo>
                  <a:cubicBezTo>
                    <a:pt x="138751" y="58683"/>
                    <a:pt x="130902" y="55940"/>
                    <a:pt x="121872" y="55940"/>
                  </a:cubicBezTo>
                  <a:lnTo>
                    <a:pt x="53578" y="55940"/>
                  </a:lnTo>
                  <a:lnTo>
                    <a:pt x="53578" y="118348"/>
                  </a:lnTo>
                  <a:lnTo>
                    <a:pt x="121872" y="11834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A11CC6F4-9726-33D5-9C49-0D87CC9EADBD}"/>
                </a:ext>
              </a:extLst>
            </p:cNvPr>
            <p:cNvSpPr/>
            <p:nvPr/>
          </p:nvSpPr>
          <p:spPr>
            <a:xfrm>
              <a:off x="3365322" y="2157293"/>
              <a:ext cx="293217" cy="307924"/>
            </a:xfrm>
            <a:custGeom>
              <a:avLst/>
              <a:gdLst>
                <a:gd name="connsiteX0" fmla="*/ 53578 w 293217"/>
                <a:gd name="connsiteY0" fmla="*/ 154848 h 307924"/>
                <a:gd name="connsiteX1" fmla="*/ 80667 w 293217"/>
                <a:gd name="connsiteY1" fmla="*/ 224904 h 307924"/>
                <a:gd name="connsiteX2" fmla="*/ 152495 w 293217"/>
                <a:gd name="connsiteY2" fmla="*/ 250812 h 307924"/>
                <a:gd name="connsiteX3" fmla="*/ 207255 w 293217"/>
                <a:gd name="connsiteY3" fmla="*/ 237277 h 307924"/>
                <a:gd name="connsiteX4" fmla="*/ 239640 w 293217"/>
                <a:gd name="connsiteY4" fmla="*/ 201949 h 307924"/>
                <a:gd name="connsiteX5" fmla="*/ 239640 w 293217"/>
                <a:gd name="connsiteY5" fmla="*/ 105975 h 307924"/>
                <a:gd name="connsiteX6" fmla="*/ 207255 w 293217"/>
                <a:gd name="connsiteY6" fmla="*/ 71237 h 307924"/>
                <a:gd name="connsiteX7" fmla="*/ 152495 w 293217"/>
                <a:gd name="connsiteY7" fmla="*/ 57112 h 307924"/>
                <a:gd name="connsiteX8" fmla="*/ 80667 w 293217"/>
                <a:gd name="connsiteY8" fmla="*/ 83601 h 307924"/>
                <a:gd name="connsiteX9" fmla="*/ 53578 w 293217"/>
                <a:gd name="connsiteY9" fmla="*/ 154848 h 307924"/>
                <a:gd name="connsiteX10" fmla="*/ 293218 w 293217"/>
                <a:gd name="connsiteY10" fmla="*/ 300857 h 307924"/>
                <a:gd name="connsiteX11" fmla="*/ 241402 w 293217"/>
                <a:gd name="connsiteY11" fmla="*/ 300857 h 307924"/>
                <a:gd name="connsiteX12" fmla="*/ 241402 w 293217"/>
                <a:gd name="connsiteY12" fmla="*/ 269653 h 307924"/>
                <a:gd name="connsiteX13" fmla="*/ 209607 w 293217"/>
                <a:gd name="connsiteY13" fmla="*/ 297332 h 307924"/>
                <a:gd name="connsiteX14" fmla="*/ 151314 w 293217"/>
                <a:gd name="connsiteY14" fmla="*/ 307924 h 307924"/>
                <a:gd name="connsiteX15" fmla="*/ 93031 w 293217"/>
                <a:gd name="connsiteY15" fmla="*/ 296742 h 307924"/>
                <a:gd name="connsiteX16" fmla="*/ 44748 w 293217"/>
                <a:gd name="connsiteY16" fmla="*/ 265538 h 307924"/>
                <a:gd name="connsiteX17" fmla="*/ 11782 w 293217"/>
                <a:gd name="connsiteY17" fmla="*/ 216665 h 307924"/>
                <a:gd name="connsiteX18" fmla="*/ 0 w 293217"/>
                <a:gd name="connsiteY18" fmla="*/ 154257 h 307924"/>
                <a:gd name="connsiteX19" fmla="*/ 11782 w 293217"/>
                <a:gd name="connsiteY19" fmla="*/ 91849 h 307924"/>
                <a:gd name="connsiteX20" fmla="*/ 44748 w 293217"/>
                <a:gd name="connsiteY20" fmla="*/ 42977 h 307924"/>
                <a:gd name="connsiteX21" fmla="*/ 93031 w 293217"/>
                <a:gd name="connsiteY21" fmla="*/ 11182 h 307924"/>
                <a:gd name="connsiteX22" fmla="*/ 151314 w 293217"/>
                <a:gd name="connsiteY22" fmla="*/ 0 h 307924"/>
                <a:gd name="connsiteX23" fmla="*/ 209607 w 293217"/>
                <a:gd name="connsiteY23" fmla="*/ 11182 h 307924"/>
                <a:gd name="connsiteX24" fmla="*/ 241402 w 293217"/>
                <a:gd name="connsiteY24" fmla="*/ 38271 h 307924"/>
                <a:gd name="connsiteX25" fmla="*/ 241402 w 293217"/>
                <a:gd name="connsiteY25" fmla="*/ 7058 h 307924"/>
                <a:gd name="connsiteX26" fmla="*/ 293218 w 293217"/>
                <a:gd name="connsiteY26" fmla="*/ 7058 h 307924"/>
                <a:gd name="connsiteX27" fmla="*/ 293218 w 293217"/>
                <a:gd name="connsiteY27" fmla="*/ 300857 h 307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93217" h="307924">
                  <a:moveTo>
                    <a:pt x="53578" y="154848"/>
                  </a:moveTo>
                  <a:cubicBezTo>
                    <a:pt x="53578" y="184280"/>
                    <a:pt x="62608" y="207635"/>
                    <a:pt x="80667" y="224904"/>
                  </a:cubicBezTo>
                  <a:cubicBezTo>
                    <a:pt x="98717" y="242183"/>
                    <a:pt x="122663" y="250812"/>
                    <a:pt x="152495" y="250812"/>
                  </a:cubicBezTo>
                  <a:cubicBezTo>
                    <a:pt x="172907" y="250812"/>
                    <a:pt x="191157" y="246297"/>
                    <a:pt x="207255" y="237277"/>
                  </a:cubicBezTo>
                  <a:cubicBezTo>
                    <a:pt x="223742" y="227857"/>
                    <a:pt x="234534" y="216075"/>
                    <a:pt x="239640" y="201949"/>
                  </a:cubicBezTo>
                  <a:lnTo>
                    <a:pt x="239640" y="105975"/>
                  </a:lnTo>
                  <a:cubicBezTo>
                    <a:pt x="234534" y="91849"/>
                    <a:pt x="223742" y="80267"/>
                    <a:pt x="207255" y="71237"/>
                  </a:cubicBezTo>
                  <a:cubicBezTo>
                    <a:pt x="191157" y="61817"/>
                    <a:pt x="172907" y="57112"/>
                    <a:pt x="152495" y="57112"/>
                  </a:cubicBezTo>
                  <a:cubicBezTo>
                    <a:pt x="122663" y="57112"/>
                    <a:pt x="98717" y="65941"/>
                    <a:pt x="80667" y="83601"/>
                  </a:cubicBezTo>
                  <a:cubicBezTo>
                    <a:pt x="62608" y="101270"/>
                    <a:pt x="53578" y="125016"/>
                    <a:pt x="53578" y="154848"/>
                  </a:cubicBezTo>
                  <a:close/>
                  <a:moveTo>
                    <a:pt x="293218" y="300857"/>
                  </a:moveTo>
                  <a:lnTo>
                    <a:pt x="241402" y="300857"/>
                  </a:lnTo>
                  <a:lnTo>
                    <a:pt x="241402" y="269653"/>
                  </a:lnTo>
                  <a:cubicBezTo>
                    <a:pt x="236687" y="280645"/>
                    <a:pt x="226095" y="289874"/>
                    <a:pt x="209607" y="297332"/>
                  </a:cubicBezTo>
                  <a:cubicBezTo>
                    <a:pt x="193119" y="304390"/>
                    <a:pt x="173688" y="307924"/>
                    <a:pt x="151314" y="307924"/>
                  </a:cubicBezTo>
                  <a:cubicBezTo>
                    <a:pt x="130912" y="307924"/>
                    <a:pt x="111481" y="304200"/>
                    <a:pt x="93031" y="296742"/>
                  </a:cubicBezTo>
                  <a:cubicBezTo>
                    <a:pt x="74971" y="289284"/>
                    <a:pt x="58884" y="278882"/>
                    <a:pt x="44748" y="265538"/>
                  </a:cubicBezTo>
                  <a:cubicBezTo>
                    <a:pt x="31013" y="251793"/>
                    <a:pt x="20022" y="235506"/>
                    <a:pt x="11782" y="216665"/>
                  </a:cubicBezTo>
                  <a:cubicBezTo>
                    <a:pt x="3924" y="197825"/>
                    <a:pt x="0" y="177022"/>
                    <a:pt x="0" y="154257"/>
                  </a:cubicBezTo>
                  <a:cubicBezTo>
                    <a:pt x="0" y="131493"/>
                    <a:pt x="3924" y="110690"/>
                    <a:pt x="11782" y="91849"/>
                  </a:cubicBezTo>
                  <a:cubicBezTo>
                    <a:pt x="20022" y="72609"/>
                    <a:pt x="31013" y="56321"/>
                    <a:pt x="44748" y="42977"/>
                  </a:cubicBezTo>
                  <a:cubicBezTo>
                    <a:pt x="58884" y="29242"/>
                    <a:pt x="74971" y="18640"/>
                    <a:pt x="93031" y="11182"/>
                  </a:cubicBezTo>
                  <a:cubicBezTo>
                    <a:pt x="111481" y="3724"/>
                    <a:pt x="130912" y="0"/>
                    <a:pt x="151314" y="0"/>
                  </a:cubicBezTo>
                  <a:cubicBezTo>
                    <a:pt x="173688" y="0"/>
                    <a:pt x="193119" y="3724"/>
                    <a:pt x="209607" y="11182"/>
                  </a:cubicBezTo>
                  <a:cubicBezTo>
                    <a:pt x="226095" y="18250"/>
                    <a:pt x="236687" y="27280"/>
                    <a:pt x="241402" y="38271"/>
                  </a:cubicBezTo>
                  <a:lnTo>
                    <a:pt x="241402" y="7058"/>
                  </a:lnTo>
                  <a:lnTo>
                    <a:pt x="293218" y="7058"/>
                  </a:lnTo>
                  <a:lnTo>
                    <a:pt x="293218" y="30085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3" name="Полилиния: фигура 22">
              <a:extLst>
                <a:ext uri="{FF2B5EF4-FFF2-40B4-BE49-F238E27FC236}">
                  <a16:creationId xmlns:a16="http://schemas.microsoft.com/office/drawing/2014/main" id="{0504617C-98F4-5FCA-6B76-86F8B7DEEDA7}"/>
                </a:ext>
              </a:extLst>
            </p:cNvPr>
            <p:cNvSpPr/>
            <p:nvPr/>
          </p:nvSpPr>
          <p:spPr>
            <a:xfrm>
              <a:off x="3743274" y="2164351"/>
              <a:ext cx="261422" cy="293798"/>
            </a:xfrm>
            <a:custGeom>
              <a:avLst/>
              <a:gdLst>
                <a:gd name="connsiteX0" fmla="*/ 53578 w 261422"/>
                <a:gd name="connsiteY0" fmla="*/ 0 h 293798"/>
                <a:gd name="connsiteX1" fmla="*/ 53578 w 261422"/>
                <a:gd name="connsiteY1" fmla="*/ 113633 h 293798"/>
                <a:gd name="connsiteX2" fmla="*/ 207845 w 261422"/>
                <a:gd name="connsiteY2" fmla="*/ 113633 h 293798"/>
                <a:gd name="connsiteX3" fmla="*/ 207845 w 261422"/>
                <a:gd name="connsiteY3" fmla="*/ 0 h 293798"/>
                <a:gd name="connsiteX4" fmla="*/ 261423 w 261422"/>
                <a:gd name="connsiteY4" fmla="*/ 0 h 293798"/>
                <a:gd name="connsiteX5" fmla="*/ 261423 w 261422"/>
                <a:gd name="connsiteY5" fmla="*/ 293799 h 293798"/>
                <a:gd name="connsiteX6" fmla="*/ 207845 w 261422"/>
                <a:gd name="connsiteY6" fmla="*/ 293799 h 293798"/>
                <a:gd name="connsiteX7" fmla="*/ 207845 w 261422"/>
                <a:gd name="connsiteY7" fmla="*/ 170745 h 293798"/>
                <a:gd name="connsiteX8" fmla="*/ 53578 w 261422"/>
                <a:gd name="connsiteY8" fmla="*/ 170745 h 293798"/>
                <a:gd name="connsiteX9" fmla="*/ 53578 w 261422"/>
                <a:gd name="connsiteY9" fmla="*/ 293799 h 293798"/>
                <a:gd name="connsiteX10" fmla="*/ 0 w 261422"/>
                <a:gd name="connsiteY10" fmla="*/ 293799 h 293798"/>
                <a:gd name="connsiteX11" fmla="*/ 0 w 261422"/>
                <a:gd name="connsiteY11" fmla="*/ 0 h 293798"/>
                <a:gd name="connsiteX12" fmla="*/ 53578 w 261422"/>
                <a:gd name="connsiteY12" fmla="*/ 0 h 29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1422" h="293798">
                  <a:moveTo>
                    <a:pt x="53578" y="0"/>
                  </a:moveTo>
                  <a:lnTo>
                    <a:pt x="53578" y="113633"/>
                  </a:lnTo>
                  <a:lnTo>
                    <a:pt x="207845" y="113633"/>
                  </a:lnTo>
                  <a:lnTo>
                    <a:pt x="207845" y="0"/>
                  </a:lnTo>
                  <a:lnTo>
                    <a:pt x="261423" y="0"/>
                  </a:lnTo>
                  <a:lnTo>
                    <a:pt x="261423" y="293799"/>
                  </a:lnTo>
                  <a:lnTo>
                    <a:pt x="207845" y="293799"/>
                  </a:lnTo>
                  <a:lnTo>
                    <a:pt x="207845" y="170745"/>
                  </a:lnTo>
                  <a:lnTo>
                    <a:pt x="53578" y="170745"/>
                  </a:lnTo>
                  <a:lnTo>
                    <a:pt x="53578" y="293799"/>
                  </a:lnTo>
                  <a:lnTo>
                    <a:pt x="0" y="293799"/>
                  </a:lnTo>
                  <a:lnTo>
                    <a:pt x="0" y="0"/>
                  </a:lnTo>
                  <a:lnTo>
                    <a:pt x="5357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4" name="Полилиния: фигура 23">
              <a:extLst>
                <a:ext uri="{FF2B5EF4-FFF2-40B4-BE49-F238E27FC236}">
                  <a16:creationId xmlns:a16="http://schemas.microsoft.com/office/drawing/2014/main" id="{9E71DB8A-001D-8A5F-00D3-4A83F86EF677}"/>
                </a:ext>
              </a:extLst>
            </p:cNvPr>
            <p:cNvSpPr/>
            <p:nvPr/>
          </p:nvSpPr>
          <p:spPr>
            <a:xfrm>
              <a:off x="4089708" y="2164351"/>
              <a:ext cx="263775" cy="293798"/>
            </a:xfrm>
            <a:custGeom>
              <a:avLst/>
              <a:gdLst>
                <a:gd name="connsiteX0" fmla="*/ 53578 w 263775"/>
                <a:gd name="connsiteY0" fmla="*/ 0 h 293798"/>
                <a:gd name="connsiteX1" fmla="*/ 53578 w 263775"/>
                <a:gd name="connsiteY1" fmla="*/ 205483 h 293798"/>
                <a:gd name="connsiteX2" fmla="*/ 210198 w 263775"/>
                <a:gd name="connsiteY2" fmla="*/ 0 h 293798"/>
                <a:gd name="connsiteX3" fmla="*/ 263776 w 263775"/>
                <a:gd name="connsiteY3" fmla="*/ 0 h 293798"/>
                <a:gd name="connsiteX4" fmla="*/ 263776 w 263775"/>
                <a:gd name="connsiteY4" fmla="*/ 293799 h 293798"/>
                <a:gd name="connsiteX5" fmla="*/ 210198 w 263775"/>
                <a:gd name="connsiteY5" fmla="*/ 293799 h 293798"/>
                <a:gd name="connsiteX6" fmla="*/ 210198 w 263775"/>
                <a:gd name="connsiteY6" fmla="*/ 88316 h 293798"/>
                <a:gd name="connsiteX7" fmla="*/ 53578 w 263775"/>
                <a:gd name="connsiteY7" fmla="*/ 293799 h 293798"/>
                <a:gd name="connsiteX8" fmla="*/ 0 w 263775"/>
                <a:gd name="connsiteY8" fmla="*/ 293799 h 293798"/>
                <a:gd name="connsiteX9" fmla="*/ 0 w 263775"/>
                <a:gd name="connsiteY9" fmla="*/ 0 h 293798"/>
                <a:gd name="connsiteX10" fmla="*/ 53578 w 263775"/>
                <a:gd name="connsiteY10" fmla="*/ 0 h 29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3775" h="293798">
                  <a:moveTo>
                    <a:pt x="53578" y="0"/>
                  </a:moveTo>
                  <a:lnTo>
                    <a:pt x="53578" y="205483"/>
                  </a:lnTo>
                  <a:lnTo>
                    <a:pt x="210198" y="0"/>
                  </a:lnTo>
                  <a:lnTo>
                    <a:pt x="263776" y="0"/>
                  </a:lnTo>
                  <a:lnTo>
                    <a:pt x="263776" y="293799"/>
                  </a:lnTo>
                  <a:lnTo>
                    <a:pt x="210198" y="293799"/>
                  </a:lnTo>
                  <a:lnTo>
                    <a:pt x="210198" y="88316"/>
                  </a:lnTo>
                  <a:lnTo>
                    <a:pt x="53578" y="293799"/>
                  </a:lnTo>
                  <a:lnTo>
                    <a:pt x="0" y="293799"/>
                  </a:lnTo>
                  <a:lnTo>
                    <a:pt x="0" y="0"/>
                  </a:lnTo>
                  <a:lnTo>
                    <a:pt x="5357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5" name="Полилиния: фигура 24">
              <a:extLst>
                <a:ext uri="{FF2B5EF4-FFF2-40B4-BE49-F238E27FC236}">
                  <a16:creationId xmlns:a16="http://schemas.microsoft.com/office/drawing/2014/main" id="{CAC7D08C-7853-28F9-D881-391F96F66203}"/>
                </a:ext>
              </a:extLst>
            </p:cNvPr>
            <p:cNvSpPr/>
            <p:nvPr/>
          </p:nvSpPr>
          <p:spPr>
            <a:xfrm>
              <a:off x="4418425" y="2157293"/>
              <a:ext cx="281435" cy="307924"/>
            </a:xfrm>
            <a:custGeom>
              <a:avLst/>
              <a:gdLst>
                <a:gd name="connsiteX0" fmla="*/ 155438 w 281435"/>
                <a:gd name="connsiteY0" fmla="*/ 250812 h 307924"/>
                <a:gd name="connsiteX1" fmla="*/ 183109 w 281435"/>
                <a:gd name="connsiteY1" fmla="*/ 247279 h 307924"/>
                <a:gd name="connsiteX2" fmla="*/ 208426 w 281435"/>
                <a:gd name="connsiteY2" fmla="*/ 238449 h 307924"/>
                <a:gd name="connsiteX3" fmla="*/ 230210 w 281435"/>
                <a:gd name="connsiteY3" fmla="*/ 226085 h 307924"/>
                <a:gd name="connsiteX4" fmla="*/ 246107 w 281435"/>
                <a:gd name="connsiteY4" fmla="*/ 211960 h 307924"/>
                <a:gd name="connsiteX5" fmla="*/ 260242 w 281435"/>
                <a:gd name="connsiteY5" fmla="*/ 253755 h 307924"/>
                <a:gd name="connsiteX6" fmla="*/ 245526 w 281435"/>
                <a:gd name="connsiteY6" fmla="*/ 273187 h 307924"/>
                <a:gd name="connsiteX7" fmla="*/ 221971 w 281435"/>
                <a:gd name="connsiteY7" fmla="*/ 290855 h 307924"/>
                <a:gd name="connsiteX8" fmla="*/ 190767 w 281435"/>
                <a:gd name="connsiteY8" fmla="*/ 303219 h 307924"/>
                <a:gd name="connsiteX9" fmla="*/ 152495 w 281435"/>
                <a:gd name="connsiteY9" fmla="*/ 307924 h 307924"/>
                <a:gd name="connsiteX10" fmla="*/ 91259 w 281435"/>
                <a:gd name="connsiteY10" fmla="*/ 297332 h 307924"/>
                <a:gd name="connsiteX11" fmla="*/ 42986 w 281435"/>
                <a:gd name="connsiteY11" fmla="*/ 266709 h 307924"/>
                <a:gd name="connsiteX12" fmla="*/ 11192 w 281435"/>
                <a:gd name="connsiteY12" fmla="*/ 218437 h 307924"/>
                <a:gd name="connsiteX13" fmla="*/ 0 w 281435"/>
                <a:gd name="connsiteY13" fmla="*/ 154257 h 307924"/>
                <a:gd name="connsiteX14" fmla="*/ 10011 w 281435"/>
                <a:gd name="connsiteY14" fmla="*/ 95964 h 307924"/>
                <a:gd name="connsiteX15" fmla="*/ 38862 w 281435"/>
                <a:gd name="connsiteY15" fmla="*/ 46511 h 307924"/>
                <a:gd name="connsiteX16" fmla="*/ 84201 w 281435"/>
                <a:gd name="connsiteY16" fmla="*/ 12954 h 307924"/>
                <a:gd name="connsiteX17" fmla="*/ 144256 w 281435"/>
                <a:gd name="connsiteY17" fmla="*/ 0 h 307924"/>
                <a:gd name="connsiteX18" fmla="*/ 201368 w 281435"/>
                <a:gd name="connsiteY18" fmla="*/ 12363 h 307924"/>
                <a:gd name="connsiteX19" fmla="*/ 244345 w 281435"/>
                <a:gd name="connsiteY19" fmla="*/ 45920 h 307924"/>
                <a:gd name="connsiteX20" fmla="*/ 272015 w 281435"/>
                <a:gd name="connsiteY20" fmla="*/ 94793 h 307924"/>
                <a:gd name="connsiteX21" fmla="*/ 281435 w 281435"/>
                <a:gd name="connsiteY21" fmla="*/ 153667 h 307924"/>
                <a:gd name="connsiteX22" fmla="*/ 279673 w 281435"/>
                <a:gd name="connsiteY22" fmla="*/ 173688 h 307924"/>
                <a:gd name="connsiteX23" fmla="*/ 54759 w 281435"/>
                <a:gd name="connsiteY23" fmla="*/ 173688 h 307924"/>
                <a:gd name="connsiteX24" fmla="*/ 85963 w 281435"/>
                <a:gd name="connsiteY24" fmla="*/ 231972 h 307924"/>
                <a:gd name="connsiteX25" fmla="*/ 155438 w 281435"/>
                <a:gd name="connsiteY25" fmla="*/ 250812 h 307924"/>
                <a:gd name="connsiteX26" fmla="*/ 224323 w 281435"/>
                <a:gd name="connsiteY26" fmla="*/ 119520 h 307924"/>
                <a:gd name="connsiteX27" fmla="*/ 216675 w 281435"/>
                <a:gd name="connsiteY27" fmla="*/ 95374 h 307924"/>
                <a:gd name="connsiteX28" fmla="*/ 199006 w 281435"/>
                <a:gd name="connsiteY28" fmla="*/ 75362 h 307924"/>
                <a:gd name="connsiteX29" fmla="*/ 174279 w 281435"/>
                <a:gd name="connsiteY29" fmla="*/ 61817 h 307924"/>
                <a:gd name="connsiteX30" fmla="*/ 144256 w 281435"/>
                <a:gd name="connsiteY30" fmla="*/ 57112 h 307924"/>
                <a:gd name="connsiteX31" fmla="*/ 113043 w 281435"/>
                <a:gd name="connsiteY31" fmla="*/ 61817 h 307924"/>
                <a:gd name="connsiteX32" fmla="*/ 86554 w 281435"/>
                <a:gd name="connsiteY32" fmla="*/ 74771 h 307924"/>
                <a:gd name="connsiteX33" fmla="*/ 67713 w 281435"/>
                <a:gd name="connsiteY33" fmla="*/ 94793 h 307924"/>
                <a:gd name="connsiteX34" fmla="*/ 58293 w 281435"/>
                <a:gd name="connsiteY34" fmla="*/ 119520 h 307924"/>
                <a:gd name="connsiteX35" fmla="*/ 224323 w 281435"/>
                <a:gd name="connsiteY35" fmla="*/ 119520 h 307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81435" h="307924">
                  <a:moveTo>
                    <a:pt x="155438" y="250812"/>
                  </a:moveTo>
                  <a:cubicBezTo>
                    <a:pt x="164859" y="250812"/>
                    <a:pt x="174079" y="249641"/>
                    <a:pt x="183109" y="247279"/>
                  </a:cubicBezTo>
                  <a:cubicBezTo>
                    <a:pt x="192138" y="244926"/>
                    <a:pt x="200578" y="241983"/>
                    <a:pt x="208426" y="238449"/>
                  </a:cubicBezTo>
                  <a:cubicBezTo>
                    <a:pt x="216675" y="234915"/>
                    <a:pt x="223933" y="230800"/>
                    <a:pt x="230210" y="226085"/>
                  </a:cubicBezTo>
                  <a:cubicBezTo>
                    <a:pt x="236496" y="221380"/>
                    <a:pt x="241792" y="216665"/>
                    <a:pt x="246107" y="211960"/>
                  </a:cubicBezTo>
                  <a:lnTo>
                    <a:pt x="260242" y="253755"/>
                  </a:lnTo>
                  <a:cubicBezTo>
                    <a:pt x="257099" y="260433"/>
                    <a:pt x="252194" y="266909"/>
                    <a:pt x="245526" y="273187"/>
                  </a:cubicBezTo>
                  <a:cubicBezTo>
                    <a:pt x="239239" y="279473"/>
                    <a:pt x="231391" y="285359"/>
                    <a:pt x="221971" y="290855"/>
                  </a:cubicBezTo>
                  <a:cubicBezTo>
                    <a:pt x="212941" y="295951"/>
                    <a:pt x="202540" y="300076"/>
                    <a:pt x="190767" y="303219"/>
                  </a:cubicBezTo>
                  <a:cubicBezTo>
                    <a:pt x="178994" y="306353"/>
                    <a:pt x="166230" y="307924"/>
                    <a:pt x="152495" y="307924"/>
                  </a:cubicBezTo>
                  <a:cubicBezTo>
                    <a:pt x="130512" y="307924"/>
                    <a:pt x="110100" y="304390"/>
                    <a:pt x="91259" y="297332"/>
                  </a:cubicBezTo>
                  <a:cubicBezTo>
                    <a:pt x="72819" y="289874"/>
                    <a:pt x="56722" y="279663"/>
                    <a:pt x="42986" y="266709"/>
                  </a:cubicBezTo>
                  <a:cubicBezTo>
                    <a:pt x="29642" y="253365"/>
                    <a:pt x="19040" y="237277"/>
                    <a:pt x="11192" y="218437"/>
                  </a:cubicBezTo>
                  <a:cubicBezTo>
                    <a:pt x="3734" y="199196"/>
                    <a:pt x="0" y="177803"/>
                    <a:pt x="0" y="154257"/>
                  </a:cubicBezTo>
                  <a:cubicBezTo>
                    <a:pt x="0" y="133845"/>
                    <a:pt x="3343" y="114414"/>
                    <a:pt x="10011" y="95964"/>
                  </a:cubicBezTo>
                  <a:cubicBezTo>
                    <a:pt x="16688" y="77124"/>
                    <a:pt x="26299" y="60636"/>
                    <a:pt x="38862" y="46511"/>
                  </a:cubicBezTo>
                  <a:cubicBezTo>
                    <a:pt x="51426" y="32375"/>
                    <a:pt x="66532" y="21193"/>
                    <a:pt x="84201" y="12954"/>
                  </a:cubicBezTo>
                  <a:cubicBezTo>
                    <a:pt x="101860" y="4315"/>
                    <a:pt x="121882" y="0"/>
                    <a:pt x="144256" y="0"/>
                  </a:cubicBezTo>
                  <a:cubicBezTo>
                    <a:pt x="165449" y="0"/>
                    <a:pt x="184490" y="4115"/>
                    <a:pt x="201368" y="12363"/>
                  </a:cubicBezTo>
                  <a:cubicBezTo>
                    <a:pt x="218246" y="20603"/>
                    <a:pt x="232572" y="31794"/>
                    <a:pt x="244345" y="45920"/>
                  </a:cubicBezTo>
                  <a:cubicBezTo>
                    <a:pt x="256508" y="59655"/>
                    <a:pt x="265738" y="75952"/>
                    <a:pt x="272015" y="94793"/>
                  </a:cubicBezTo>
                  <a:cubicBezTo>
                    <a:pt x="278292" y="113233"/>
                    <a:pt x="281435" y="132864"/>
                    <a:pt x="281435" y="153667"/>
                  </a:cubicBezTo>
                  <a:cubicBezTo>
                    <a:pt x="281435" y="159944"/>
                    <a:pt x="280845" y="166621"/>
                    <a:pt x="279673" y="173688"/>
                  </a:cubicBezTo>
                  <a:lnTo>
                    <a:pt x="54759" y="173688"/>
                  </a:lnTo>
                  <a:cubicBezTo>
                    <a:pt x="57503" y="199587"/>
                    <a:pt x="67904" y="219018"/>
                    <a:pt x="85963" y="231972"/>
                  </a:cubicBezTo>
                  <a:cubicBezTo>
                    <a:pt x="104023" y="244535"/>
                    <a:pt x="127178" y="250812"/>
                    <a:pt x="155438" y="250812"/>
                  </a:cubicBezTo>
                  <a:close/>
                  <a:moveTo>
                    <a:pt x="224323" y="119520"/>
                  </a:moveTo>
                  <a:cubicBezTo>
                    <a:pt x="223542" y="110880"/>
                    <a:pt x="220990" y="102832"/>
                    <a:pt x="216675" y="95374"/>
                  </a:cubicBezTo>
                  <a:cubicBezTo>
                    <a:pt x="212350" y="87525"/>
                    <a:pt x="206464" y="80858"/>
                    <a:pt x="199006" y="75362"/>
                  </a:cubicBezTo>
                  <a:cubicBezTo>
                    <a:pt x="191948" y="69475"/>
                    <a:pt x="183699" y="64960"/>
                    <a:pt x="174279" y="61817"/>
                  </a:cubicBezTo>
                  <a:cubicBezTo>
                    <a:pt x="164859" y="58674"/>
                    <a:pt x="154848" y="57112"/>
                    <a:pt x="144256" y="57112"/>
                  </a:cubicBezTo>
                  <a:cubicBezTo>
                    <a:pt x="133655" y="57112"/>
                    <a:pt x="123254" y="58674"/>
                    <a:pt x="113043" y="61817"/>
                  </a:cubicBezTo>
                  <a:cubicBezTo>
                    <a:pt x="103232" y="64960"/>
                    <a:pt x="94402" y="69275"/>
                    <a:pt x="86554" y="74771"/>
                  </a:cubicBezTo>
                  <a:cubicBezTo>
                    <a:pt x="79096" y="80267"/>
                    <a:pt x="72819" y="86935"/>
                    <a:pt x="67713" y="94793"/>
                  </a:cubicBezTo>
                  <a:cubicBezTo>
                    <a:pt x="62608" y="102251"/>
                    <a:pt x="59465" y="110490"/>
                    <a:pt x="58293" y="119520"/>
                  </a:cubicBezTo>
                  <a:lnTo>
                    <a:pt x="224323" y="11952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6" name="Полилиния: фигура 25">
              <a:extLst>
                <a:ext uri="{FF2B5EF4-FFF2-40B4-BE49-F238E27FC236}">
                  <a16:creationId xmlns:a16="http://schemas.microsoft.com/office/drawing/2014/main" id="{EB3BAE3D-1BA6-62AB-9332-6D80D8694D87}"/>
                </a:ext>
              </a:extLst>
            </p:cNvPr>
            <p:cNvSpPr/>
            <p:nvPr/>
          </p:nvSpPr>
          <p:spPr>
            <a:xfrm>
              <a:off x="6759003" y="875396"/>
              <a:ext cx="767686" cy="714374"/>
            </a:xfrm>
            <a:custGeom>
              <a:avLst/>
              <a:gdLst>
                <a:gd name="connsiteX0" fmla="*/ 383848 w 767686"/>
                <a:gd name="connsiteY0" fmla="*/ 714375 h 714374"/>
                <a:gd name="connsiteX1" fmla="*/ 0 w 767686"/>
                <a:gd name="connsiteY1" fmla="*/ 0 h 714374"/>
                <a:gd name="connsiteX2" fmla="*/ 767687 w 767686"/>
                <a:gd name="connsiteY2" fmla="*/ 0 h 714374"/>
                <a:gd name="connsiteX3" fmla="*/ 383848 w 767686"/>
                <a:gd name="connsiteY3" fmla="*/ 714375 h 714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7686" h="714374">
                  <a:moveTo>
                    <a:pt x="383848" y="714375"/>
                  </a:moveTo>
                  <a:lnTo>
                    <a:pt x="0" y="0"/>
                  </a:lnTo>
                  <a:lnTo>
                    <a:pt x="767687" y="0"/>
                  </a:lnTo>
                  <a:lnTo>
                    <a:pt x="383848" y="71437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351517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877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102335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marL="1466850" marR="0" lvl="3" indent="-9525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CEDC00"/>
              </a:buClr>
              <a:buSzTx/>
              <a:buFont typeface="Arial"/>
              <a:buChar char="•"/>
              <a:tabLst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4988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713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  <p:sldLayoutId id="2147483708" r:id="rId18"/>
    <p:sldLayoutId id="2147483709" r:id="rId19"/>
    <p:sldLayoutId id="2147483710" r:id="rId2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Arial" charset="0"/>
          <a:ea typeface="Arial" charset="0"/>
          <a:cs typeface="Arial" charset="0"/>
        </a:defRPr>
      </a:lvl1pPr>
    </p:titleStyle>
    <p:bodyStyle>
      <a:lvl1pPr marL="139700" indent="-139700" algn="l" defTabSz="914400" rtl="0" eaLnBrk="1" latinLnBrk="0" hangingPunct="1">
        <a:lnSpc>
          <a:spcPct val="100000"/>
        </a:lnSpc>
        <a:spcBef>
          <a:spcPts val="1000"/>
        </a:spcBef>
        <a:buClr>
          <a:srgbClr val="CEDC00"/>
        </a:buClr>
        <a:buFont typeface="Arial"/>
        <a:buChar char="•"/>
        <a:tabLst/>
        <a:defRPr sz="1600" kern="1200">
          <a:solidFill>
            <a:srgbClr val="28323C"/>
          </a:solidFill>
          <a:latin typeface="Arial" charset="0"/>
          <a:ea typeface="Arial" charset="0"/>
          <a:cs typeface="Arial" charset="0"/>
        </a:defRPr>
      </a:lvl1pPr>
      <a:lvl2pPr marL="630238" indent="-173038" algn="l" defTabSz="914400" rtl="0" eaLnBrk="1" latinLnBrk="0" hangingPunct="1">
        <a:lnSpc>
          <a:spcPct val="100000"/>
        </a:lnSpc>
        <a:spcBef>
          <a:spcPts val="500"/>
        </a:spcBef>
        <a:buClr>
          <a:srgbClr val="CEDC00"/>
        </a:buClr>
        <a:buFont typeface="Arial"/>
        <a:buChar char="•"/>
        <a:tabLst/>
        <a:defRPr sz="1400" kern="1200">
          <a:solidFill>
            <a:srgbClr val="28323C"/>
          </a:solidFill>
          <a:latin typeface="Arial" charset="0"/>
          <a:ea typeface="Arial" charset="0"/>
          <a:cs typeface="Arial" charset="0"/>
        </a:defRPr>
      </a:lvl2pPr>
      <a:lvl3pPr marL="1023938" indent="-109538" algn="l" defTabSz="914400" rtl="0" eaLnBrk="1" latinLnBrk="0" hangingPunct="1">
        <a:lnSpc>
          <a:spcPct val="100000"/>
        </a:lnSpc>
        <a:spcBef>
          <a:spcPts val="500"/>
        </a:spcBef>
        <a:buClr>
          <a:srgbClr val="CEDC00"/>
        </a:buClr>
        <a:buFont typeface="Arial"/>
        <a:buChar char="•"/>
        <a:tabLst/>
        <a:defRPr sz="1200" kern="1200">
          <a:solidFill>
            <a:srgbClr val="28323C"/>
          </a:solidFill>
          <a:latin typeface="Arial" charset="0"/>
          <a:ea typeface="Arial" charset="0"/>
          <a:cs typeface="Arial" charset="0"/>
        </a:defRPr>
      </a:lvl3pPr>
      <a:lvl4pPr marL="1371600" marR="0" indent="0" algn="l" defTabSz="914400" rtl="0" eaLnBrk="1" fontAlgn="auto" latinLnBrk="0" hangingPunct="1">
        <a:lnSpc>
          <a:spcPct val="100000"/>
        </a:lnSpc>
        <a:spcBef>
          <a:spcPts val="500"/>
        </a:spcBef>
        <a:spcAft>
          <a:spcPts val="0"/>
        </a:spcAft>
        <a:buClr>
          <a:srgbClr val="CEDC00"/>
        </a:buClr>
        <a:buSzTx/>
        <a:buFont typeface="Arial"/>
        <a:buNone/>
        <a:tabLst/>
        <a:defRPr sz="1200" kern="1200">
          <a:solidFill>
            <a:srgbClr val="28323C"/>
          </a:solidFill>
          <a:latin typeface="Arial" charset="0"/>
          <a:ea typeface="Arial" charset="0"/>
          <a:cs typeface="Arial" charset="0"/>
        </a:defRPr>
      </a:lvl4pPr>
      <a:lvl5pPr marL="1917700" indent="-88900" algn="l" defTabSz="914400" rtl="0" eaLnBrk="1" latinLnBrk="0" hangingPunct="1">
        <a:lnSpc>
          <a:spcPct val="100000"/>
        </a:lnSpc>
        <a:spcBef>
          <a:spcPts val="500"/>
        </a:spcBef>
        <a:buClr>
          <a:srgbClr val="CEDC00"/>
        </a:buClr>
        <a:buFont typeface="Arial"/>
        <a:buChar char="•"/>
        <a:tabLst/>
        <a:defRPr sz="1000" kern="1200">
          <a:solidFill>
            <a:srgbClr val="28323C"/>
          </a:solidFill>
          <a:latin typeface="Arial" charset="0"/>
          <a:ea typeface="Arial" charset="0"/>
          <a:cs typeface="Arial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99">
          <p15:clr>
            <a:srgbClr val="F26B43"/>
          </p15:clr>
        </p15:guide>
        <p15:guide id="2" pos="302">
          <p15:clr>
            <a:srgbClr val="F26B43"/>
          </p15:clr>
        </p15:guide>
        <p15:guide id="3" orient="horz" pos="4015">
          <p15:clr>
            <a:srgbClr val="F26B43"/>
          </p15:clr>
        </p15:guide>
        <p15:guide id="4" pos="7374">
          <p15:clr>
            <a:srgbClr val="F26B43"/>
          </p15:clr>
        </p15:guide>
        <p15:guide id="5" pos="799">
          <p15:clr>
            <a:srgbClr val="F26B43"/>
          </p15:clr>
        </p15:guide>
        <p15:guide id="6" pos="898">
          <p15:clr>
            <a:srgbClr val="F26B43"/>
          </p15:clr>
        </p15:guide>
        <p15:guide id="7" pos="1397">
          <p15:clr>
            <a:srgbClr val="F26B43"/>
          </p15:clr>
        </p15:guide>
        <p15:guide id="8" pos="1496">
          <p15:clr>
            <a:srgbClr val="F26B43"/>
          </p15:clr>
        </p15:guide>
        <p15:guide id="9" pos="1993">
          <p15:clr>
            <a:srgbClr val="F26B43"/>
          </p15:clr>
        </p15:guide>
        <p15:guide id="10" pos="2095">
          <p15:clr>
            <a:srgbClr val="F26B43"/>
          </p15:clr>
        </p15:guide>
        <p15:guide id="11" pos="2592">
          <p15:clr>
            <a:srgbClr val="F26B43"/>
          </p15:clr>
        </p15:guide>
        <p15:guide id="12" pos="2694">
          <p15:clr>
            <a:srgbClr val="F26B43"/>
          </p15:clr>
        </p15:guide>
        <p15:guide id="13" pos="3191">
          <p15:clr>
            <a:srgbClr val="F26B43"/>
          </p15:clr>
        </p15:guide>
        <p15:guide id="14" pos="3292">
          <p15:clr>
            <a:srgbClr val="F26B43"/>
          </p15:clr>
        </p15:guide>
        <p15:guide id="15" pos="3787">
          <p15:clr>
            <a:srgbClr val="F26B43"/>
          </p15:clr>
        </p15:guide>
        <p15:guide id="16" pos="3891">
          <p15:clr>
            <a:srgbClr val="F26B43"/>
          </p15:clr>
        </p15:guide>
        <p15:guide id="17" pos="4388">
          <p15:clr>
            <a:srgbClr val="F26B43"/>
          </p15:clr>
        </p15:guide>
        <p15:guide id="18" pos="4486">
          <p15:clr>
            <a:srgbClr val="F26B43"/>
          </p15:clr>
        </p15:guide>
        <p15:guide id="19" pos="4983">
          <p15:clr>
            <a:srgbClr val="F26B43"/>
          </p15:clr>
        </p15:guide>
        <p15:guide id="20" pos="5086">
          <p15:clr>
            <a:srgbClr val="F26B43"/>
          </p15:clr>
        </p15:guide>
        <p15:guide id="21" pos="5581">
          <p15:clr>
            <a:srgbClr val="F26B43"/>
          </p15:clr>
        </p15:guide>
        <p15:guide id="22" pos="5684">
          <p15:clr>
            <a:srgbClr val="F26B43"/>
          </p15:clr>
        </p15:guide>
        <p15:guide id="23" pos="6178">
          <p15:clr>
            <a:srgbClr val="F26B43"/>
          </p15:clr>
        </p15:guide>
        <p15:guide id="24" pos="6279">
          <p15:clr>
            <a:srgbClr val="F26B43"/>
          </p15:clr>
        </p15:guide>
        <p15:guide id="25" pos="6779">
          <p15:clr>
            <a:srgbClr val="F26B43"/>
          </p15:clr>
        </p15:guide>
        <p15:guide id="26" pos="6879">
          <p15:clr>
            <a:srgbClr val="F26B43"/>
          </p15:clr>
        </p15:guide>
        <p15:guide id="27" orient="horz" pos="1152">
          <p15:clr>
            <a:srgbClr val="F26B43"/>
          </p15:clr>
        </p15:guide>
        <p15:guide id="28" orient="horz" pos="1253">
          <p15:clr>
            <a:srgbClr val="F26B43"/>
          </p15:clr>
        </p15:guide>
        <p15:guide id="29" orient="horz" pos="2106">
          <p15:clr>
            <a:srgbClr val="F26B43"/>
          </p15:clr>
        </p15:guide>
        <p15:guide id="30" orient="horz" pos="2208">
          <p15:clr>
            <a:srgbClr val="F26B43"/>
          </p15:clr>
        </p15:guide>
        <p15:guide id="31" orient="horz" pos="3061">
          <p15:clr>
            <a:srgbClr val="F26B43"/>
          </p15:clr>
        </p15:guide>
        <p15:guide id="32" orient="horz" pos="3163">
          <p15:clr>
            <a:srgbClr val="F26B43"/>
          </p15:clr>
        </p15:guide>
        <p15:guide id="33" orient="horz" pos="678">
          <p15:clr>
            <a:srgbClr val="F26B43"/>
          </p15:clr>
        </p15:guide>
        <p15:guide id="34" orient="horz" pos="774">
          <p15:clr>
            <a:srgbClr val="F26B43"/>
          </p15:clr>
        </p15:guide>
        <p15:guide id="35" orient="horz" pos="1630">
          <p15:clr>
            <a:srgbClr val="F26B43"/>
          </p15:clr>
        </p15:guide>
        <p15:guide id="36" orient="horz" pos="1728">
          <p15:clr>
            <a:srgbClr val="F26B43"/>
          </p15:clr>
        </p15:guide>
        <p15:guide id="37" orient="horz" pos="2584">
          <p15:clr>
            <a:srgbClr val="F26B43"/>
          </p15:clr>
        </p15:guide>
        <p15:guide id="38" orient="horz" pos="2684">
          <p15:clr>
            <a:srgbClr val="F26B43"/>
          </p15:clr>
        </p15:guide>
        <p15:guide id="39" orient="horz" pos="3540">
          <p15:clr>
            <a:srgbClr val="F26B43"/>
          </p15:clr>
        </p15:guide>
        <p15:guide id="40" orient="horz" pos="3640">
          <p15:clr>
            <a:srgbClr val="F26B43"/>
          </p15:clr>
        </p15:guide>
        <p15:guide id="41" userDrawn="1">
          <p15:clr>
            <a:srgbClr val="ED6E6E"/>
          </p15:clr>
        </p15:guide>
        <p15:guide id="42" pos="7680" userDrawn="1">
          <p15:clr>
            <a:srgbClr val="ED6E6E"/>
          </p15:clr>
        </p15:guide>
        <p15:guide id="43" pos="435" userDrawn="1">
          <p15:clr>
            <a:srgbClr val="ED6E6E"/>
          </p15:clr>
        </p15:guide>
        <p15:guide id="44" pos="1002" userDrawn="1">
          <p15:clr>
            <a:srgbClr val="ED6E6E"/>
          </p15:clr>
        </p15:guide>
        <p15:guide id="45" pos="1570" userDrawn="1">
          <p15:clr>
            <a:srgbClr val="ED6E6E"/>
          </p15:clr>
        </p15:guide>
        <p15:guide id="46" pos="2137" userDrawn="1">
          <p15:clr>
            <a:srgbClr val="ED6E6E"/>
          </p15:clr>
        </p15:guide>
        <p15:guide id="47" pos="2705" userDrawn="1">
          <p15:clr>
            <a:srgbClr val="ED6E6E"/>
          </p15:clr>
        </p15:guide>
        <p15:guide id="48" pos="3272" userDrawn="1">
          <p15:clr>
            <a:srgbClr val="ED6E6E"/>
          </p15:clr>
        </p15:guide>
        <p15:guide id="49" pos="3839" userDrawn="1">
          <p15:clr>
            <a:srgbClr val="ED6E6E"/>
          </p15:clr>
        </p15:guide>
        <p15:guide id="50" pos="4407" userDrawn="1">
          <p15:clr>
            <a:srgbClr val="ED6E6E"/>
          </p15:clr>
        </p15:guide>
        <p15:guide id="51" pos="4974" userDrawn="1">
          <p15:clr>
            <a:srgbClr val="ED6E6E"/>
          </p15:clr>
        </p15:guide>
        <p15:guide id="52" pos="5542" userDrawn="1">
          <p15:clr>
            <a:srgbClr val="ED6E6E"/>
          </p15:clr>
        </p15:guide>
        <p15:guide id="53" pos="6109" userDrawn="1">
          <p15:clr>
            <a:srgbClr val="ED6E6E"/>
          </p15:clr>
        </p15:guide>
        <p15:guide id="54" pos="6677" userDrawn="1">
          <p15:clr>
            <a:srgbClr val="ED6E6E"/>
          </p15:clr>
        </p15:guide>
        <p15:guide id="55" pos="7244" userDrawn="1">
          <p15:clr>
            <a:srgbClr val="ED6E6E"/>
          </p15:clr>
        </p15:guide>
        <p15:guide id="56" orient="horz" userDrawn="1">
          <p15:clr>
            <a:srgbClr val="ED6E6E"/>
          </p15:clr>
        </p15:guide>
        <p15:guide id="57" orient="horz" pos="4320" userDrawn="1">
          <p15:clr>
            <a:srgbClr val="ED6E6E"/>
          </p15:clr>
        </p15:guide>
        <p15:guide id="58" orient="horz" pos="255" userDrawn="1">
          <p15:clr>
            <a:srgbClr val="ED6E6E"/>
          </p15:clr>
        </p15:guide>
        <p15:guide id="59" orient="horz" pos="3884" userDrawn="1">
          <p15:clr>
            <a:srgbClr val="ED6E6E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8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4.svg"/><Relationship Id="rId7" Type="http://schemas.openxmlformats.org/officeDocument/2006/relationships/image" Target="../media/image28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26.svg"/><Relationship Id="rId4" Type="http://schemas.openxmlformats.org/officeDocument/2006/relationships/image" Target="../media/image17.png"/><Relationship Id="rId9" Type="http://schemas.openxmlformats.org/officeDocument/2006/relationships/image" Target="../media/image30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chart" Target="../charts/chart4.xml"/><Relationship Id="rId5" Type="http://schemas.openxmlformats.org/officeDocument/2006/relationships/image" Target="../media/image24.sv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svg"/><Relationship Id="rId7" Type="http://schemas.openxmlformats.org/officeDocument/2006/relationships/image" Target="../media/image34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png"/><Relationship Id="rId5" Type="http://schemas.openxmlformats.org/officeDocument/2006/relationships/image" Target="../media/image32.sv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svg"/><Relationship Id="rId3" Type="http://schemas.openxmlformats.org/officeDocument/2006/relationships/image" Target="../media/image46.svg"/><Relationship Id="rId7" Type="http://schemas.openxmlformats.org/officeDocument/2006/relationships/image" Target="../media/image33.png"/><Relationship Id="rId12" Type="http://schemas.openxmlformats.org/officeDocument/2006/relationships/image" Target="../media/image53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svg"/><Relationship Id="rId11" Type="http://schemas.openxmlformats.org/officeDocument/2006/relationships/image" Target="../media/image35.png"/><Relationship Id="rId5" Type="http://schemas.openxmlformats.org/officeDocument/2006/relationships/image" Target="../media/image19.png"/><Relationship Id="rId10" Type="http://schemas.openxmlformats.org/officeDocument/2006/relationships/image" Target="../media/image51.svg"/><Relationship Id="rId4" Type="http://schemas.openxmlformats.org/officeDocument/2006/relationships/image" Target="../media/image32.pn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F44D77A-8C48-48E3-88D7-71AB2701B6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975" r="2671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dirty="0"/>
              <a:t>СК Ренессанс жизнь</a:t>
            </a:r>
          </a:p>
        </p:txBody>
      </p:sp>
      <p:sp>
        <p:nvSpPr>
          <p:cNvPr id="7" name="Подзаголовок 6">
            <a:extLst>
              <a:ext uri="{FF2B5EF4-FFF2-40B4-BE49-F238E27FC236}">
                <a16:creationId xmlns:a16="http://schemas.microsoft.com/office/drawing/2014/main" id="{5050D06B-3924-99ED-A0B7-AEA2795FA9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232" y="2204864"/>
            <a:ext cx="5691187" cy="990015"/>
          </a:xfrm>
        </p:spPr>
        <p:txBody>
          <a:bodyPr/>
          <a:lstStyle/>
          <a:p>
            <a:r>
              <a:rPr lang="ru-RU" sz="2800" dirty="0"/>
              <a:t>Рынок страхования жизни</a:t>
            </a:r>
          </a:p>
          <a:p>
            <a:r>
              <a:rPr lang="ru-RU" sz="2800" dirty="0"/>
              <a:t>Тренды и планы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E743FC4-98CC-4A07-8D98-F83341D984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69233" y="5589240"/>
            <a:ext cx="2844000" cy="715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81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: скругленные верхние углы 44">
            <a:extLst>
              <a:ext uri="{FF2B5EF4-FFF2-40B4-BE49-F238E27FC236}">
                <a16:creationId xmlns:a16="http://schemas.microsoft.com/office/drawing/2014/main" id="{40FC02D7-CD28-4C1A-A63C-19023D60750D}"/>
              </a:ext>
            </a:extLst>
          </p:cNvPr>
          <p:cNvSpPr/>
          <p:nvPr/>
        </p:nvSpPr>
        <p:spPr>
          <a:xfrm>
            <a:off x="0" y="1450056"/>
            <a:ext cx="12192000" cy="5407944"/>
          </a:xfrm>
          <a:prstGeom prst="round2SameRect">
            <a:avLst>
              <a:gd name="adj1" fmla="val 5975"/>
              <a:gd name="adj2" fmla="val 0"/>
            </a:avLst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9" name="Прямоугольник: скругленные углы 128">
            <a:extLst>
              <a:ext uri="{FF2B5EF4-FFF2-40B4-BE49-F238E27FC236}">
                <a16:creationId xmlns:a16="http://schemas.microsoft.com/office/drawing/2014/main" id="{57C08A7A-77F9-4714-8B20-776582286609}"/>
              </a:ext>
            </a:extLst>
          </p:cNvPr>
          <p:cNvSpPr/>
          <p:nvPr/>
        </p:nvSpPr>
        <p:spPr>
          <a:xfrm>
            <a:off x="3368841" y="4863617"/>
            <a:ext cx="2699950" cy="1578938"/>
          </a:xfrm>
          <a:prstGeom prst="roundRect">
            <a:avLst>
              <a:gd name="adj" fmla="val 10099"/>
            </a:avLst>
          </a:prstGeom>
          <a:solidFill>
            <a:schemeClr val="bg1"/>
          </a:solidFill>
          <a:ln>
            <a:noFill/>
          </a:ln>
          <a:scene3d>
            <a:camera prst="obliqueBottomLeft">
              <a:rot lat="180000" lon="0" rev="0"/>
            </a:camera>
            <a:lightRig rig="flat" dir="t"/>
          </a:scene3d>
          <a:sp3d z="-12700" extrusionH="546100" contourW="12700" prstMaterial="matte">
            <a:bevelB w="0" h="0"/>
            <a:extrusionClr>
              <a:schemeClr val="tx2"/>
            </a:extrusionClr>
            <a:contourClr>
              <a:schemeClr val="tx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flatTx/>
          </a:bodyPr>
          <a:lstStyle/>
          <a:p>
            <a:pPr algn="ctr"/>
            <a:endParaRPr lang="ru-RU"/>
          </a:p>
        </p:txBody>
      </p:sp>
      <p:sp>
        <p:nvSpPr>
          <p:cNvPr id="130" name="Прямоугольник: скругленные углы 129">
            <a:extLst>
              <a:ext uri="{FF2B5EF4-FFF2-40B4-BE49-F238E27FC236}">
                <a16:creationId xmlns:a16="http://schemas.microsoft.com/office/drawing/2014/main" id="{2CAD8F2A-67A0-46CE-8D5C-7D0F7E9BD744}"/>
              </a:ext>
            </a:extLst>
          </p:cNvPr>
          <p:cNvSpPr/>
          <p:nvPr/>
        </p:nvSpPr>
        <p:spPr>
          <a:xfrm>
            <a:off x="6321371" y="4863617"/>
            <a:ext cx="2546317" cy="1578938"/>
          </a:xfrm>
          <a:prstGeom prst="roundRect">
            <a:avLst>
              <a:gd name="adj" fmla="val 10099"/>
            </a:avLst>
          </a:prstGeom>
          <a:solidFill>
            <a:schemeClr val="bg1"/>
          </a:solidFill>
          <a:ln>
            <a:noFill/>
          </a:ln>
          <a:scene3d>
            <a:camera prst="obliqueBottomLeft">
              <a:rot lat="180000" lon="0" rev="0"/>
            </a:camera>
            <a:lightRig rig="flat" dir="t"/>
          </a:scene3d>
          <a:sp3d z="-12700" extrusionH="546100" contourW="12700" prstMaterial="matte">
            <a:bevelB w="0" h="0"/>
            <a:extrusionClr>
              <a:schemeClr val="tx2"/>
            </a:extrusionClr>
            <a:contourClr>
              <a:schemeClr val="tx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flatTx/>
          </a:bodyPr>
          <a:lstStyle/>
          <a:p>
            <a:pPr algn="ctr"/>
            <a:endParaRPr lang="ru-RU"/>
          </a:p>
        </p:txBody>
      </p:sp>
      <p:sp>
        <p:nvSpPr>
          <p:cNvPr id="131" name="Прямоугольник: скругленные углы 130">
            <a:extLst>
              <a:ext uri="{FF2B5EF4-FFF2-40B4-BE49-F238E27FC236}">
                <a16:creationId xmlns:a16="http://schemas.microsoft.com/office/drawing/2014/main" id="{8B56E34F-CCF2-463E-8C3D-F86B1B9F720F}"/>
              </a:ext>
            </a:extLst>
          </p:cNvPr>
          <p:cNvSpPr/>
          <p:nvPr/>
        </p:nvSpPr>
        <p:spPr>
          <a:xfrm>
            <a:off x="9110793" y="4863617"/>
            <a:ext cx="2699950" cy="1578938"/>
          </a:xfrm>
          <a:prstGeom prst="roundRect">
            <a:avLst>
              <a:gd name="adj" fmla="val 8812"/>
            </a:avLst>
          </a:prstGeom>
          <a:solidFill>
            <a:schemeClr val="bg1"/>
          </a:solidFill>
          <a:ln>
            <a:noFill/>
          </a:ln>
          <a:scene3d>
            <a:camera prst="obliqueBottomLeft">
              <a:rot lat="180000" lon="0" rev="0"/>
            </a:camera>
            <a:lightRig rig="flat" dir="t"/>
          </a:scene3d>
          <a:sp3d z="-12700" extrusionH="546100" contourW="12700" prstMaterial="matte">
            <a:bevelB w="0" h="0"/>
            <a:extrusionClr>
              <a:schemeClr val="tx2"/>
            </a:extrusionClr>
            <a:contourClr>
              <a:schemeClr val="tx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flatTx/>
          </a:bodyPr>
          <a:lstStyle/>
          <a:p>
            <a:pPr algn="ctr"/>
            <a:endParaRPr lang="ru-RU"/>
          </a:p>
        </p:txBody>
      </p:sp>
      <p:sp>
        <p:nvSpPr>
          <p:cNvPr id="116" name="Прямоугольник: скругленные углы 115">
            <a:extLst>
              <a:ext uri="{FF2B5EF4-FFF2-40B4-BE49-F238E27FC236}">
                <a16:creationId xmlns:a16="http://schemas.microsoft.com/office/drawing/2014/main" id="{5D2FD376-8F77-4E4B-A458-3B08BD6139E9}"/>
              </a:ext>
            </a:extLst>
          </p:cNvPr>
          <p:cNvSpPr/>
          <p:nvPr/>
        </p:nvSpPr>
        <p:spPr>
          <a:xfrm>
            <a:off x="481332" y="4863617"/>
            <a:ext cx="2635322" cy="1250957"/>
          </a:xfrm>
          <a:prstGeom prst="roundRect">
            <a:avLst>
              <a:gd name="adj" fmla="val 10099"/>
            </a:avLst>
          </a:prstGeom>
          <a:solidFill>
            <a:schemeClr val="bg1"/>
          </a:solidFill>
          <a:ln>
            <a:noFill/>
          </a:ln>
          <a:scene3d>
            <a:camera prst="obliqueBottomLeft">
              <a:rot lat="180000" lon="0" rev="0"/>
            </a:camera>
            <a:lightRig rig="flat" dir="t"/>
          </a:scene3d>
          <a:sp3d z="-12700" extrusionH="546100" contourW="12700" prstMaterial="matte">
            <a:bevelB w="0" h="0"/>
            <a:extrusionClr>
              <a:schemeClr val="tx2"/>
            </a:extrusionClr>
            <a:contourClr>
              <a:schemeClr val="tx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flatTx/>
          </a:bodyPr>
          <a:lstStyle/>
          <a:p>
            <a:pPr algn="ctr"/>
            <a:endParaRPr lang="ru-RU"/>
          </a:p>
        </p:txBody>
      </p:sp>
      <p:sp>
        <p:nvSpPr>
          <p:cNvPr id="110" name="Прямоугольник: скругленные углы 109">
            <a:extLst>
              <a:ext uri="{FF2B5EF4-FFF2-40B4-BE49-F238E27FC236}">
                <a16:creationId xmlns:a16="http://schemas.microsoft.com/office/drawing/2014/main" id="{6E58B885-A495-449F-BAF6-726074EEB040}"/>
              </a:ext>
            </a:extLst>
          </p:cNvPr>
          <p:cNvSpPr/>
          <p:nvPr/>
        </p:nvSpPr>
        <p:spPr>
          <a:xfrm>
            <a:off x="6709847" y="1764696"/>
            <a:ext cx="5100896" cy="1188634"/>
          </a:xfrm>
          <a:prstGeom prst="roundRect">
            <a:avLst>
              <a:gd name="adj" fmla="val 10099"/>
            </a:avLst>
          </a:prstGeom>
          <a:solidFill>
            <a:schemeClr val="bg1"/>
          </a:solidFill>
          <a:ln>
            <a:noFill/>
          </a:ln>
          <a:scene3d>
            <a:camera prst="obliqueBottomLeft">
              <a:rot lat="180000" lon="0" rev="0"/>
            </a:camera>
            <a:lightRig rig="flat" dir="t"/>
          </a:scene3d>
          <a:sp3d z="-12700" extrusionH="546100" contourW="12700" prstMaterial="matte">
            <a:bevelB w="0" h="0"/>
            <a:extrusionClr>
              <a:schemeClr val="tx2"/>
            </a:extrusionClr>
            <a:contourClr>
              <a:schemeClr val="tx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flatTx/>
          </a:bodyPr>
          <a:lstStyle/>
          <a:p>
            <a:pPr algn="ctr"/>
            <a:endParaRPr lang="ru-RU"/>
          </a:p>
        </p:txBody>
      </p:sp>
      <p:grpSp>
        <p:nvGrpSpPr>
          <p:cNvPr id="111" name="Группа 110">
            <a:extLst>
              <a:ext uri="{FF2B5EF4-FFF2-40B4-BE49-F238E27FC236}">
                <a16:creationId xmlns:a16="http://schemas.microsoft.com/office/drawing/2014/main" id="{9899DA8F-A718-4BC6-908E-4F29AEC9A4E1}"/>
              </a:ext>
            </a:extLst>
          </p:cNvPr>
          <p:cNvGrpSpPr/>
          <p:nvPr/>
        </p:nvGrpSpPr>
        <p:grpSpPr>
          <a:xfrm>
            <a:off x="9461755" y="1842386"/>
            <a:ext cx="2278956" cy="518812"/>
            <a:chOff x="791231" y="2366695"/>
            <a:chExt cx="2278956" cy="518812"/>
          </a:xfrm>
        </p:grpSpPr>
        <p:sp>
          <p:nvSpPr>
            <p:cNvPr id="112" name="Прямоугольник: скругленные углы 111">
              <a:extLst>
                <a:ext uri="{FF2B5EF4-FFF2-40B4-BE49-F238E27FC236}">
                  <a16:creationId xmlns:a16="http://schemas.microsoft.com/office/drawing/2014/main" id="{6B0DE864-73C0-4E7D-B2E5-2CD01C71C798}"/>
                </a:ext>
              </a:extLst>
            </p:cNvPr>
            <p:cNvSpPr/>
            <p:nvPr/>
          </p:nvSpPr>
          <p:spPr>
            <a:xfrm>
              <a:off x="791231" y="2390659"/>
              <a:ext cx="2278956" cy="494848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D32A1DA1-A48E-4E62-A88F-BDF76B513BC7}"/>
                </a:ext>
              </a:extLst>
            </p:cNvPr>
            <p:cNvSpPr txBox="1"/>
            <p:nvPr/>
          </p:nvSpPr>
          <p:spPr>
            <a:xfrm>
              <a:off x="936361" y="2366695"/>
              <a:ext cx="757449" cy="49108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i="0" u="none" strike="noStrike" kern="1200" cap="none" spc="0" normalizeH="0" baseline="0" dirty="0">
                  <a:ln>
                    <a:noFill/>
                  </a:ln>
                  <a:solidFill>
                    <a:srgbClr val="38056C"/>
                  </a:solidFill>
                  <a:effectLst/>
                  <a:uLnTx/>
                  <a:uFillTx/>
                  <a:ea typeface="Arial Bold" pitchFamily="34" charset="-122"/>
                </a:rPr>
                <a:t>57</a:t>
              </a:r>
              <a:r>
                <a:rPr kumimoji="0" lang="ru-RU" b="1" i="0" u="none" strike="noStrike" kern="1200" cap="none" spc="0" normalizeH="0" baseline="0" noProof="0" dirty="0">
                  <a:ln>
                    <a:noFill/>
                  </a:ln>
                  <a:solidFill>
                    <a:srgbClr val="38056C"/>
                  </a:solidFill>
                  <a:effectLst/>
                  <a:uLnTx/>
                  <a:uFillTx/>
                  <a:latin typeface="Arial" panose="020B0604020202020204" pitchFamily="34" charset="0"/>
                  <a:ea typeface="Arial Bold" pitchFamily="34" charset="-122"/>
                  <a:cs typeface="Arial" panose="020B0604020202020204" pitchFamily="34" charset="0"/>
                </a:rPr>
                <a:t>%</a:t>
              </a:r>
              <a:endPara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rgbClr val="38056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76312035-B835-4578-9D68-844D2DE99993}"/>
                </a:ext>
              </a:extLst>
            </p:cNvPr>
            <p:cNvSpPr txBox="1"/>
            <p:nvPr/>
          </p:nvSpPr>
          <p:spPr>
            <a:xfrm>
              <a:off x="1610455" y="2399104"/>
              <a:ext cx="13195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0" dirty="0">
                  <a:solidFill>
                    <a:srgbClr val="38056C"/>
                  </a:solidFill>
                  <a:ea typeface="Arial Bold" pitchFamily="34" charset="-122"/>
                </a:rPr>
                <a:t>Доля в премиях</a:t>
              </a:r>
              <a:endParaRPr lang="en-US" sz="1200" b="0" dirty="0">
                <a:solidFill>
                  <a:srgbClr val="38056C"/>
                </a:solidFill>
                <a:ea typeface="Arial Bold" pitchFamily="34" charset="-122"/>
              </a:endParaRPr>
            </a:p>
            <a:p>
              <a:r>
                <a:rPr lang="ru-RU" sz="1200" b="0" dirty="0">
                  <a:solidFill>
                    <a:srgbClr val="38056C"/>
                  </a:solidFill>
                  <a:ea typeface="Arial Bold" pitchFamily="34" charset="-122"/>
                </a:rPr>
                <a:t>за 12М</a:t>
              </a:r>
              <a:r>
                <a:rPr lang="en-US" sz="1200" b="0" dirty="0">
                  <a:solidFill>
                    <a:srgbClr val="38056C"/>
                  </a:solidFill>
                  <a:ea typeface="Arial Bold" pitchFamily="34" charset="-122"/>
                </a:rPr>
                <a:t> </a:t>
              </a:r>
              <a:r>
                <a:rPr lang="ru-RU" sz="1200" b="0" dirty="0">
                  <a:solidFill>
                    <a:srgbClr val="38056C"/>
                  </a:solidFill>
                  <a:ea typeface="Arial Bold" pitchFamily="34" charset="-122"/>
                </a:rPr>
                <a:t>24 </a:t>
              </a:r>
            </a:p>
          </p:txBody>
        </p:sp>
      </p:grpSp>
      <p:sp>
        <p:nvSpPr>
          <p:cNvPr id="105" name="Прямоугольник: скругленные углы 104">
            <a:extLst>
              <a:ext uri="{FF2B5EF4-FFF2-40B4-BE49-F238E27FC236}">
                <a16:creationId xmlns:a16="http://schemas.microsoft.com/office/drawing/2014/main" id="{19649E95-8952-4ADC-8A54-90F763CB0F5D}"/>
              </a:ext>
            </a:extLst>
          </p:cNvPr>
          <p:cNvSpPr/>
          <p:nvPr/>
        </p:nvSpPr>
        <p:spPr>
          <a:xfrm>
            <a:off x="481331" y="1764696"/>
            <a:ext cx="4776209" cy="1188634"/>
          </a:xfrm>
          <a:prstGeom prst="roundRect">
            <a:avLst>
              <a:gd name="adj" fmla="val 10099"/>
            </a:avLst>
          </a:prstGeom>
          <a:solidFill>
            <a:schemeClr val="bg1"/>
          </a:solidFill>
          <a:ln>
            <a:noFill/>
          </a:ln>
          <a:scene3d>
            <a:camera prst="obliqueBottomLeft">
              <a:rot lat="180000" lon="0" rev="0"/>
            </a:camera>
            <a:lightRig rig="flat" dir="t"/>
          </a:scene3d>
          <a:sp3d z="-12700" extrusionH="546100" contourW="12700" prstMaterial="matte">
            <a:bevelB w="0" h="0"/>
            <a:extrusionClr>
              <a:schemeClr val="tx2"/>
            </a:extrusionClr>
            <a:contourClr>
              <a:schemeClr val="tx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flatTx/>
          </a:bodyPr>
          <a:lstStyle/>
          <a:p>
            <a:pPr algn="ctr"/>
            <a:endParaRPr lang="ru-RU"/>
          </a:p>
        </p:txBody>
      </p:sp>
      <p:sp>
        <p:nvSpPr>
          <p:cNvPr id="52" name="Прямоугольник: скругленные углы 51">
            <a:extLst>
              <a:ext uri="{FF2B5EF4-FFF2-40B4-BE49-F238E27FC236}">
                <a16:creationId xmlns:a16="http://schemas.microsoft.com/office/drawing/2014/main" id="{23027720-9F1F-4725-8FE1-6819EB03819C}"/>
              </a:ext>
            </a:extLst>
          </p:cNvPr>
          <p:cNvSpPr/>
          <p:nvPr/>
        </p:nvSpPr>
        <p:spPr>
          <a:xfrm>
            <a:off x="385549" y="3525302"/>
            <a:ext cx="11425194" cy="878228"/>
          </a:xfrm>
          <a:prstGeom prst="roundRect">
            <a:avLst>
              <a:gd name="adj" fmla="val 5000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Group 2043682574" descr="preencoded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44" y="1963696"/>
            <a:ext cx="1270000" cy="340119"/>
          </a:xfrm>
          <a:prstGeom prst="rect">
            <a:avLst/>
          </a:prstGeom>
        </p:spPr>
      </p:pic>
      <p:pic>
        <p:nvPicPr>
          <p:cNvPr id="13" name="Group" descr="preencoded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6861" y="5014994"/>
            <a:ext cx="1001274" cy="254000"/>
          </a:xfrm>
          <a:prstGeom prst="rect">
            <a:avLst/>
          </a:prstGeom>
        </p:spPr>
      </p:pic>
      <p:pic>
        <p:nvPicPr>
          <p:cNvPr id="22" name="Group 38" descr="preencoded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9971" y="5003977"/>
            <a:ext cx="1095810" cy="337129"/>
          </a:xfrm>
          <a:prstGeom prst="rect">
            <a:avLst/>
          </a:prstGeom>
        </p:spPr>
      </p:pic>
      <p:sp>
        <p:nvSpPr>
          <p:cNvPr id="28" name="Text 0"/>
          <p:cNvSpPr/>
          <p:nvPr/>
        </p:nvSpPr>
        <p:spPr>
          <a:xfrm>
            <a:off x="866334" y="3756231"/>
            <a:ext cx="4881490" cy="3986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defTabSz="60963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Группа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Ренессанс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трахование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(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RENI)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" name="-8"/>
          <p:cNvSpPr/>
          <p:nvPr/>
        </p:nvSpPr>
        <p:spPr>
          <a:xfrm>
            <a:off x="705944" y="2439500"/>
            <a:ext cx="260785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60963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Динамично развивающаяся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универсальная страховая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компани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я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Medtech-"/>
          <p:cNvSpPr/>
          <p:nvPr/>
        </p:nvSpPr>
        <p:spPr>
          <a:xfrm>
            <a:off x="705944" y="5449814"/>
            <a:ext cx="2336971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60963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normalizeH="0" baseline="0" noProof="0" dirty="0" err="1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Medtech-сервис</a:t>
            </a:r>
            <a:r>
              <a:rPr kumimoji="0" lang="en-US" sz="1200" b="1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1" i="0" u="none" strike="noStrike" kern="1200" cap="none" normalizeH="0" baseline="0" noProof="0" dirty="0" err="1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Budu</a:t>
            </a:r>
            <a:r>
              <a:rPr kumimoji="0" lang="ru-RU" sz="1200" b="0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,</a:t>
            </a:r>
            <a:r>
              <a:rPr lang="en-US" sz="1200" b="0" dirty="0">
                <a:solidFill>
                  <a:schemeClr val="accent5"/>
                </a:solidFill>
                <a:ea typeface="Arial Regular" pitchFamily="34" charset="-122"/>
              </a:rPr>
              <a:t> </a:t>
            </a:r>
            <a:r>
              <a:rPr kumimoji="0" lang="ru-RU" sz="1200" b="0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выступающий как </a:t>
            </a:r>
            <a:r>
              <a:rPr kumimoji="0" lang="ru-RU" sz="1200" b="0" i="0" u="none" strike="noStrike" kern="1200" cap="none" normalizeH="0" baseline="0" noProof="0" dirty="0" err="1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маркетплейс</a:t>
            </a:r>
            <a:r>
              <a:rPr kumimoji="0" lang="ru-RU" sz="1200" b="0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медицинских услуг</a:t>
            </a:r>
            <a:endParaRPr kumimoji="0" lang="en-US" sz="1200" b="0" i="0" u="none" strike="noStrike" kern="1200" cap="none" normalizeH="0" baseline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1    -5"/>
          <p:cNvSpPr/>
          <p:nvPr/>
        </p:nvSpPr>
        <p:spPr>
          <a:xfrm>
            <a:off x="6935137" y="2439500"/>
            <a:ext cx="4198097" cy="1733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60963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Независимый игрок №1</a:t>
            </a: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*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38056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*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C2D2E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 на рынке страхования жизни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3" name="Text 5"/>
          <p:cNvSpPr/>
          <p:nvPr/>
        </p:nvSpPr>
        <p:spPr>
          <a:xfrm>
            <a:off x="6935137" y="2716919"/>
            <a:ext cx="4550919" cy="1202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609630" rtl="0" eaLnBrk="1" fontAlgn="auto" latinLnBrk="0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0" u="none" strike="noStrike" kern="1200" cap="none" spc="0" normalizeH="0" baseline="0" noProof="0" dirty="0">
                <a:ln>
                  <a:noFill/>
                </a:ln>
                <a:solidFill>
                  <a:srgbClr val="2C2D2E"/>
                </a:solidFill>
                <a:effectLst/>
                <a:uLnTx/>
                <a:uFillTx/>
                <a:latin typeface="Arial" panose="020B0604020202020204" pitchFamily="34" charset="0"/>
                <a:ea typeface="Arial Italic" pitchFamily="34" charset="-122"/>
                <a:cs typeface="Arial" panose="020B0604020202020204" pitchFamily="34" charset="0"/>
              </a:rPr>
              <a:t>*</a:t>
            </a:r>
            <a:r>
              <a:rPr kumimoji="0" lang="en-US" sz="900" b="0" u="none" strike="noStrike" kern="1200" cap="none" spc="0" normalizeH="0" baseline="0" noProof="0" dirty="0">
                <a:ln>
                  <a:noFill/>
                </a:ln>
                <a:solidFill>
                  <a:srgbClr val="2C2D2E"/>
                </a:solidFill>
                <a:effectLst/>
                <a:uLnTx/>
                <a:uFillTx/>
                <a:latin typeface="Arial" panose="020B0604020202020204" pitchFamily="34" charset="0"/>
                <a:ea typeface="Arial Italic" pitchFamily="34" charset="-122"/>
                <a:cs typeface="Arial" panose="020B0604020202020204" pitchFamily="34" charset="0"/>
              </a:rPr>
              <a:t>* Рэнкинг среди страховых компаний, не аффилированных с банковскими группами</a:t>
            </a:r>
            <a:endParaRPr kumimoji="0" lang="en-US" sz="9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5" name="Text 7"/>
          <p:cNvSpPr/>
          <p:nvPr/>
        </p:nvSpPr>
        <p:spPr>
          <a:xfrm>
            <a:off x="6517612" y="5449814"/>
            <a:ext cx="224883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60963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Доверительное управление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средствами </a:t>
            </a:r>
            <a:r>
              <a:rPr kumimoji="0" lang="en-US" sz="1200" b="0" i="0" u="none" strike="noStrike" kern="1200" cap="none" normalizeH="0" baseline="0" noProof="0" dirty="0" err="1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страховых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и </a:t>
            </a:r>
            <a:r>
              <a:rPr kumimoji="0" lang="en-US" sz="1200" b="0" i="0" u="none" strike="noStrike" kern="1200" cap="none" normalizeH="0" baseline="0" noProof="0" dirty="0" err="1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пенсионных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normalizeH="0" baseline="0" noProof="0" dirty="0" err="1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фондов</a:t>
            </a:r>
            <a:endParaRPr kumimoji="0" lang="en-US" sz="1200" b="0" i="0" u="none" strike="noStrike" kern="1200" cap="none" normalizeH="0" baseline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9" name="Группа 68">
            <a:extLst>
              <a:ext uri="{FF2B5EF4-FFF2-40B4-BE49-F238E27FC236}">
                <a16:creationId xmlns:a16="http://schemas.microsoft.com/office/drawing/2014/main" id="{49D57B69-0E73-49FF-875E-EF84A0E0A52B}"/>
              </a:ext>
            </a:extLst>
          </p:cNvPr>
          <p:cNvGrpSpPr/>
          <p:nvPr/>
        </p:nvGrpSpPr>
        <p:grpSpPr>
          <a:xfrm>
            <a:off x="6445758" y="4984662"/>
            <a:ext cx="1196271" cy="423282"/>
            <a:chOff x="6638437" y="5109452"/>
            <a:chExt cx="1196271" cy="423282"/>
          </a:xfrm>
        </p:grpSpPr>
        <p:grpSp>
          <p:nvGrpSpPr>
            <p:cNvPr id="68" name="Группа 67">
              <a:extLst>
                <a:ext uri="{FF2B5EF4-FFF2-40B4-BE49-F238E27FC236}">
                  <a16:creationId xmlns:a16="http://schemas.microsoft.com/office/drawing/2014/main" id="{31799DB3-E997-44C1-9D20-B6DBD5C742C4}"/>
                </a:ext>
              </a:extLst>
            </p:cNvPr>
            <p:cNvGrpSpPr/>
            <p:nvPr/>
          </p:nvGrpSpPr>
          <p:grpSpPr>
            <a:xfrm>
              <a:off x="6638437" y="5109452"/>
              <a:ext cx="1196271" cy="423282"/>
              <a:chOff x="6638437" y="5245839"/>
              <a:chExt cx="1196271" cy="423282"/>
            </a:xfrm>
          </p:grpSpPr>
          <p:pic>
            <p:nvPicPr>
              <p:cNvPr id="21" name="Group 7" descr="preencoded.png"/>
              <p:cNvPicPr>
                <a:picLocks noChangeAspect="1"/>
              </p:cNvPicPr>
              <p:nvPr/>
            </p:nvPicPr>
            <p:blipFill>
              <a:blip r:embed="rId6"/>
              <a:srcRect/>
              <a:stretch/>
            </p:blipFill>
            <p:spPr>
              <a:xfrm>
                <a:off x="6638437" y="5298305"/>
                <a:ext cx="1196271" cy="370816"/>
              </a:xfrm>
              <a:prstGeom prst="rect">
                <a:avLst/>
              </a:prstGeom>
            </p:spPr>
          </p:pic>
          <p:sp>
            <p:nvSpPr>
              <p:cNvPr id="36" name="default_name"/>
              <p:cNvSpPr/>
              <p:nvPr/>
            </p:nvSpPr>
            <p:spPr>
              <a:xfrm>
                <a:off x="6682776" y="5245839"/>
                <a:ext cx="869950" cy="273050"/>
              </a:xfrm>
              <a:prstGeom prst="rect">
                <a:avLst/>
              </a:prstGeom>
              <a:noFill/>
              <a:ln/>
            </p:spPr>
            <p:txBody>
              <a:bodyPr wrap="square" lIns="0" tIns="0" rIns="0" bIns="0" rtlCol="0" anchor="t"/>
              <a:lstStyle/>
              <a:p>
                <a:pPr marL="0" marR="0" lvl="0" indent="0" algn="ctr" defTabSz="609630" rtl="0" eaLnBrk="1" fontAlgn="auto" latinLnBrk="0" hangingPunct="1">
                  <a:lnSpc>
                    <a:spcPts val="2139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783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F599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Arial Regular" pitchFamily="34" charset="-122"/>
                    <a:cs typeface="Arial" panose="020B0604020202020204" pitchFamily="34" charset="0"/>
                  </a:rPr>
                  <a:t>Спутник</a:t>
                </a:r>
                <a:endParaRPr kumimoji="0" lang="en-US" sz="1783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7" name="Text 9"/>
            <p:cNvSpPr/>
            <p:nvPr/>
          </p:nvSpPr>
          <p:spPr>
            <a:xfrm>
              <a:off x="6686548" y="5354082"/>
              <a:ext cx="914400" cy="101600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marL="0" marR="0" lvl="0" indent="0" algn="ctr" defTabSz="609630" rtl="0" eaLnBrk="1" fontAlgn="auto" latinLnBrk="0" hangingPunct="1">
                <a:lnSpc>
                  <a:spcPts val="802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668" b="0" i="1" u="none" strike="noStrike" kern="1200" cap="none" spc="0" normalizeH="0" baseline="0" noProof="0" dirty="0">
                  <a:ln>
                    <a:noFill/>
                  </a:ln>
                  <a:solidFill>
                    <a:srgbClr val="2F5991"/>
                  </a:solidFill>
                  <a:effectLst/>
                  <a:uLnTx/>
                  <a:uFillTx/>
                  <a:latin typeface="Arial" panose="020B0604020202020204" pitchFamily="34" charset="0"/>
                  <a:ea typeface="Arial Italic" pitchFamily="34" charset="-122"/>
                  <a:cs typeface="Arial" panose="020B0604020202020204" pitchFamily="34" charset="0"/>
                </a:rPr>
                <a:t>Управление активами</a:t>
              </a:r>
              <a:endParaRPr kumimoji="0" lang="en-US" sz="668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8" name="Text 10"/>
          <p:cNvSpPr/>
          <p:nvPr/>
        </p:nvSpPr>
        <p:spPr>
          <a:xfrm>
            <a:off x="3569971" y="5449814"/>
            <a:ext cx="2317804" cy="3371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defTabSz="60963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 err="1">
                <a:solidFill>
                  <a:schemeClr val="accent5"/>
                </a:solidFill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Просебя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–</a:t>
            </a:r>
            <a:r>
              <a:rPr kumimoji="0" lang="ru-RU" sz="1200" b="0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</a:t>
            </a:r>
            <a:r>
              <a:rPr lang="en-US" sz="1200" b="0" noProof="0" dirty="0">
                <a:solidFill>
                  <a:schemeClr val="accent5"/>
                </a:solidFill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c</a:t>
            </a:r>
            <a:r>
              <a:rPr lang="ru-RU" sz="1200" b="0" dirty="0" err="1">
                <a:solidFill>
                  <a:schemeClr val="accent5"/>
                </a:solidFill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ервис</a:t>
            </a:r>
            <a:r>
              <a:rPr lang="ru-RU" sz="1200" b="0" dirty="0">
                <a:solidFill>
                  <a:schemeClr val="accent5"/>
                </a:solidFill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для развития команд и улучшения ментального благополучия </a:t>
            </a:r>
            <a:endParaRPr kumimoji="0" lang="en-US" sz="1200" b="0" i="0" u="none" strike="noStrike" kern="1200" cap="none" normalizeH="0" baseline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 7"/>
          <p:cNvSpPr/>
          <p:nvPr/>
        </p:nvSpPr>
        <p:spPr>
          <a:xfrm>
            <a:off x="9266331" y="5449814"/>
            <a:ext cx="2438091" cy="9519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60963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НПФ</a:t>
            </a:r>
            <a:r>
              <a:rPr kumimoji="0" lang="ru-RU" sz="1200" b="0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Regular" pitchFamily="34" charset="-122"/>
                <a:cs typeface="Arial" panose="020B0604020202020204" pitchFamily="34" charset="0"/>
              </a:rPr>
              <a:t> - участие в национальном проекте ПДС.</a:t>
            </a:r>
          </a:p>
          <a:p>
            <a:pPr marL="0" marR="0" lvl="0" indent="0" algn="l" defTabSz="60963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Цель на 5 лет: </a:t>
            </a:r>
            <a:r>
              <a:rPr kumimoji="0" lang="ru-RU" sz="1200" b="1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/>
            </a:r>
            <a:br>
              <a:rPr kumimoji="0" lang="ru-RU" sz="1200" b="1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</a:br>
            <a:r>
              <a:rPr kumimoji="0" lang="ru-RU" sz="1200" b="0" i="0" u="none" strike="noStrike" kern="1200" cap="none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rPr>
              <a:t>1 млн клиентов и 100 млрд руб. активов (инвест. портфель)</a:t>
            </a:r>
            <a:endParaRPr kumimoji="0" lang="en-US" sz="1200" b="0" i="0" u="none" strike="noStrike" kern="1200" cap="none" normalizeH="0" baseline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Нижний колонтитул 3">
            <a:extLst>
              <a:ext uri="{FF2B5EF4-FFF2-40B4-BE49-F238E27FC236}">
                <a16:creationId xmlns:a16="http://schemas.microsoft.com/office/drawing/2014/main" id="{40AD7947-E2DD-6494-1B5C-77DBA65B9550}"/>
              </a:ext>
            </a:extLst>
          </p:cNvPr>
          <p:cNvSpPr txBox="1">
            <a:spLocks/>
          </p:cNvSpPr>
          <p:nvPr/>
        </p:nvSpPr>
        <p:spPr>
          <a:xfrm>
            <a:off x="250729" y="6344155"/>
            <a:ext cx="3518280" cy="24925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100" b="0" dirty="0">
                <a:solidFill>
                  <a:schemeClr val="tx2"/>
                </a:solidFill>
              </a:rPr>
              <a:t>* Цель по росту в премиях г/г.</a:t>
            </a:r>
          </a:p>
        </p:txBody>
      </p:sp>
      <p:sp>
        <p:nvSpPr>
          <p:cNvPr id="44" name="Заголовок 43">
            <a:extLst>
              <a:ext uri="{FF2B5EF4-FFF2-40B4-BE49-F238E27FC236}">
                <a16:creationId xmlns:a16="http://schemas.microsoft.com/office/drawing/2014/main" id="{0D68C3A0-FE00-4009-A2B6-4ACA5F0DA3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7025" y="227460"/>
            <a:ext cx="11512550" cy="387798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ru-RU" sz="2700" dirty="0"/>
              <a:t>RENI </a:t>
            </a:r>
            <a:r>
              <a:rPr lang="en-US" sz="2700" dirty="0"/>
              <a:t>-</a:t>
            </a:r>
            <a:r>
              <a:rPr lang="ru-RU" sz="2700" dirty="0"/>
              <a:t> универсальная страховая группа с ростом на &gt;15%* в год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67" name="Рисунок 66">
            <a:extLst>
              <a:ext uri="{FF2B5EF4-FFF2-40B4-BE49-F238E27FC236}">
                <a16:creationId xmlns:a16="http://schemas.microsoft.com/office/drawing/2014/main" id="{F02CA144-F79B-42B8-BB37-FB09A7AC677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6935137" y="1971681"/>
            <a:ext cx="1270000" cy="319417"/>
          </a:xfrm>
          <a:prstGeom prst="rect">
            <a:avLst/>
          </a:prstGeom>
        </p:spPr>
      </p:pic>
      <p:sp>
        <p:nvSpPr>
          <p:cNvPr id="71" name="Прямоугольник: скругленные углы 70">
            <a:extLst>
              <a:ext uri="{FF2B5EF4-FFF2-40B4-BE49-F238E27FC236}">
                <a16:creationId xmlns:a16="http://schemas.microsoft.com/office/drawing/2014/main" id="{DBD081E5-52ED-4CDF-9742-3627F02C673E}"/>
              </a:ext>
            </a:extLst>
          </p:cNvPr>
          <p:cNvSpPr/>
          <p:nvPr/>
        </p:nvSpPr>
        <p:spPr>
          <a:xfrm>
            <a:off x="4974374" y="810141"/>
            <a:ext cx="1662993" cy="359220"/>
          </a:xfrm>
          <a:prstGeom prst="roundRect">
            <a:avLst>
              <a:gd name="adj" fmla="val 500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0" dirty="0">
                <a:solidFill>
                  <a:schemeClr val="accent5"/>
                </a:solidFill>
              </a:rPr>
              <a:t>«Здоровье»</a:t>
            </a:r>
          </a:p>
        </p:txBody>
      </p:sp>
      <p:grpSp>
        <p:nvGrpSpPr>
          <p:cNvPr id="77" name="Группа 76">
            <a:extLst>
              <a:ext uri="{FF2B5EF4-FFF2-40B4-BE49-F238E27FC236}">
                <a16:creationId xmlns:a16="http://schemas.microsoft.com/office/drawing/2014/main" id="{8EBBE308-76C0-4F15-ABD0-99557667E197}"/>
              </a:ext>
            </a:extLst>
          </p:cNvPr>
          <p:cNvGrpSpPr/>
          <p:nvPr/>
        </p:nvGrpSpPr>
        <p:grpSpPr>
          <a:xfrm>
            <a:off x="4773934" y="4367124"/>
            <a:ext cx="58523" cy="525478"/>
            <a:chOff x="4773934" y="4377284"/>
            <a:chExt cx="58523" cy="525478"/>
          </a:xfrm>
        </p:grpSpPr>
        <p:pic>
          <p:nvPicPr>
            <p:cNvPr id="57" name="Line 38" descr="preencoded.png">
              <a:extLst>
                <a:ext uri="{FF2B5EF4-FFF2-40B4-BE49-F238E27FC236}">
                  <a16:creationId xmlns:a16="http://schemas.microsoft.com/office/drawing/2014/main" id="{25FDC2FC-B271-4B30-AA8D-A0698321FAB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96846" y="4433579"/>
              <a:ext cx="12564" cy="460800"/>
            </a:xfrm>
            <a:prstGeom prst="rect">
              <a:avLst/>
            </a:prstGeom>
          </p:spPr>
        </p:pic>
        <p:sp>
          <p:nvSpPr>
            <p:cNvPr id="75" name="Овал 74">
              <a:extLst>
                <a:ext uri="{FF2B5EF4-FFF2-40B4-BE49-F238E27FC236}">
                  <a16:creationId xmlns:a16="http://schemas.microsoft.com/office/drawing/2014/main" id="{A77CE936-ED1B-4C86-9D84-09293B2B77C0}"/>
                </a:ext>
              </a:extLst>
            </p:cNvPr>
            <p:cNvSpPr/>
            <p:nvPr/>
          </p:nvSpPr>
          <p:spPr>
            <a:xfrm>
              <a:off x="4773934" y="4377284"/>
              <a:ext cx="58523" cy="5852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6" name="Овал 75">
              <a:extLst>
                <a:ext uri="{FF2B5EF4-FFF2-40B4-BE49-F238E27FC236}">
                  <a16:creationId xmlns:a16="http://schemas.microsoft.com/office/drawing/2014/main" id="{CBFC8414-0656-4613-95B5-21E9AD026709}"/>
                </a:ext>
              </a:extLst>
            </p:cNvPr>
            <p:cNvSpPr/>
            <p:nvPr/>
          </p:nvSpPr>
          <p:spPr>
            <a:xfrm>
              <a:off x="4773934" y="4844239"/>
              <a:ext cx="58523" cy="5852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0" name="Группа 79">
            <a:extLst>
              <a:ext uri="{FF2B5EF4-FFF2-40B4-BE49-F238E27FC236}">
                <a16:creationId xmlns:a16="http://schemas.microsoft.com/office/drawing/2014/main" id="{C0D40501-50B9-4E3C-851E-5F9146B44466}"/>
              </a:ext>
            </a:extLst>
          </p:cNvPr>
          <p:cNvGrpSpPr/>
          <p:nvPr/>
        </p:nvGrpSpPr>
        <p:grpSpPr>
          <a:xfrm>
            <a:off x="1898728" y="4367124"/>
            <a:ext cx="1766175" cy="522407"/>
            <a:chOff x="2676634" y="4377284"/>
            <a:chExt cx="1766175" cy="522407"/>
          </a:xfrm>
        </p:grpSpPr>
        <p:pic>
          <p:nvPicPr>
            <p:cNvPr id="72" name="Vector 4" descr="preencoded.png">
              <a:extLst>
                <a:ext uri="{FF2B5EF4-FFF2-40B4-BE49-F238E27FC236}">
                  <a16:creationId xmlns:a16="http://schemas.microsoft.com/office/drawing/2014/main" id="{D54BFF76-2508-41C2-B3A9-331AAB8C51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700338" y="4415311"/>
              <a:ext cx="1725613" cy="459438"/>
            </a:xfrm>
            <a:prstGeom prst="rect">
              <a:avLst/>
            </a:prstGeom>
          </p:spPr>
        </p:pic>
        <p:sp>
          <p:nvSpPr>
            <p:cNvPr id="78" name="Овал 77">
              <a:extLst>
                <a:ext uri="{FF2B5EF4-FFF2-40B4-BE49-F238E27FC236}">
                  <a16:creationId xmlns:a16="http://schemas.microsoft.com/office/drawing/2014/main" id="{1819E16B-730C-4B25-BACD-E21CA1BEFA3A}"/>
                </a:ext>
              </a:extLst>
            </p:cNvPr>
            <p:cNvSpPr/>
            <p:nvPr/>
          </p:nvSpPr>
          <p:spPr>
            <a:xfrm>
              <a:off x="4384286" y="4377284"/>
              <a:ext cx="58523" cy="5852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9" name="Овал 78">
              <a:extLst>
                <a:ext uri="{FF2B5EF4-FFF2-40B4-BE49-F238E27FC236}">
                  <a16:creationId xmlns:a16="http://schemas.microsoft.com/office/drawing/2014/main" id="{67258FF1-5BF6-4324-8252-D1A57784315D}"/>
                </a:ext>
              </a:extLst>
            </p:cNvPr>
            <p:cNvSpPr/>
            <p:nvPr/>
          </p:nvSpPr>
          <p:spPr>
            <a:xfrm>
              <a:off x="2676634" y="4841168"/>
              <a:ext cx="58523" cy="5852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6" name="Группа 85">
            <a:extLst>
              <a:ext uri="{FF2B5EF4-FFF2-40B4-BE49-F238E27FC236}">
                <a16:creationId xmlns:a16="http://schemas.microsoft.com/office/drawing/2014/main" id="{65C1E649-A699-43B8-B152-ED774748F7AB}"/>
              </a:ext>
            </a:extLst>
          </p:cNvPr>
          <p:cNvGrpSpPr/>
          <p:nvPr/>
        </p:nvGrpSpPr>
        <p:grpSpPr>
          <a:xfrm>
            <a:off x="7707528" y="4367124"/>
            <a:ext cx="58523" cy="525478"/>
            <a:chOff x="4773934" y="4377284"/>
            <a:chExt cx="58523" cy="525478"/>
          </a:xfrm>
        </p:grpSpPr>
        <p:pic>
          <p:nvPicPr>
            <p:cNvPr id="87" name="Line 38" descr="preencoded.png">
              <a:extLst>
                <a:ext uri="{FF2B5EF4-FFF2-40B4-BE49-F238E27FC236}">
                  <a16:creationId xmlns:a16="http://schemas.microsoft.com/office/drawing/2014/main" id="{A8105128-74E9-4227-9C7F-051C8566E82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96846" y="4433579"/>
              <a:ext cx="12564" cy="460800"/>
            </a:xfrm>
            <a:prstGeom prst="rect">
              <a:avLst/>
            </a:prstGeom>
          </p:spPr>
        </p:pic>
        <p:sp>
          <p:nvSpPr>
            <p:cNvPr id="88" name="Овал 87">
              <a:extLst>
                <a:ext uri="{FF2B5EF4-FFF2-40B4-BE49-F238E27FC236}">
                  <a16:creationId xmlns:a16="http://schemas.microsoft.com/office/drawing/2014/main" id="{A1D6063B-A91C-47C5-AAC1-6282D7B30BB0}"/>
                </a:ext>
              </a:extLst>
            </p:cNvPr>
            <p:cNvSpPr/>
            <p:nvPr/>
          </p:nvSpPr>
          <p:spPr>
            <a:xfrm>
              <a:off x="4773934" y="4377284"/>
              <a:ext cx="58523" cy="5852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Овал 88">
              <a:extLst>
                <a:ext uri="{FF2B5EF4-FFF2-40B4-BE49-F238E27FC236}">
                  <a16:creationId xmlns:a16="http://schemas.microsoft.com/office/drawing/2014/main" id="{D269073D-C844-4DEB-AB5D-159E15DF4E50}"/>
                </a:ext>
              </a:extLst>
            </p:cNvPr>
            <p:cNvSpPr/>
            <p:nvPr/>
          </p:nvSpPr>
          <p:spPr>
            <a:xfrm>
              <a:off x="4773934" y="4844239"/>
              <a:ext cx="58523" cy="5852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0" name="Группа 89">
            <a:extLst>
              <a:ext uri="{FF2B5EF4-FFF2-40B4-BE49-F238E27FC236}">
                <a16:creationId xmlns:a16="http://schemas.microsoft.com/office/drawing/2014/main" id="{0712AC08-52F7-4128-B67C-3F0094AE40C2}"/>
              </a:ext>
            </a:extLst>
          </p:cNvPr>
          <p:cNvGrpSpPr/>
          <p:nvPr/>
        </p:nvGrpSpPr>
        <p:grpSpPr>
          <a:xfrm flipH="1">
            <a:off x="8821102" y="4367124"/>
            <a:ext cx="1766175" cy="522407"/>
            <a:chOff x="2676634" y="4377284"/>
            <a:chExt cx="1766175" cy="522407"/>
          </a:xfrm>
        </p:grpSpPr>
        <p:pic>
          <p:nvPicPr>
            <p:cNvPr id="91" name="Vector 4" descr="preencoded.png">
              <a:extLst>
                <a:ext uri="{FF2B5EF4-FFF2-40B4-BE49-F238E27FC236}">
                  <a16:creationId xmlns:a16="http://schemas.microsoft.com/office/drawing/2014/main" id="{C069B947-2F91-4523-B8B3-B29366DEC80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700338" y="4415311"/>
              <a:ext cx="1725613" cy="459438"/>
            </a:xfrm>
            <a:prstGeom prst="rect">
              <a:avLst/>
            </a:prstGeom>
          </p:spPr>
        </p:pic>
        <p:sp>
          <p:nvSpPr>
            <p:cNvPr id="92" name="Овал 91">
              <a:extLst>
                <a:ext uri="{FF2B5EF4-FFF2-40B4-BE49-F238E27FC236}">
                  <a16:creationId xmlns:a16="http://schemas.microsoft.com/office/drawing/2014/main" id="{3FCC1BC0-1481-4926-9A41-655D288F23E3}"/>
                </a:ext>
              </a:extLst>
            </p:cNvPr>
            <p:cNvSpPr/>
            <p:nvPr/>
          </p:nvSpPr>
          <p:spPr>
            <a:xfrm>
              <a:off x="4384286" y="4377284"/>
              <a:ext cx="58523" cy="5852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3" name="Овал 92">
              <a:extLst>
                <a:ext uri="{FF2B5EF4-FFF2-40B4-BE49-F238E27FC236}">
                  <a16:creationId xmlns:a16="http://schemas.microsoft.com/office/drawing/2014/main" id="{2458075E-FC42-417B-9DE7-24CA2051A37F}"/>
                </a:ext>
              </a:extLst>
            </p:cNvPr>
            <p:cNvSpPr/>
            <p:nvPr/>
          </p:nvSpPr>
          <p:spPr>
            <a:xfrm>
              <a:off x="2676634" y="4841168"/>
              <a:ext cx="58523" cy="5852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4" name="Прямоугольник: скругленные углы 93">
            <a:extLst>
              <a:ext uri="{FF2B5EF4-FFF2-40B4-BE49-F238E27FC236}">
                <a16:creationId xmlns:a16="http://schemas.microsoft.com/office/drawing/2014/main" id="{BA4E6AE0-B01A-4D1D-8866-04CCEC6038DF}"/>
              </a:ext>
            </a:extLst>
          </p:cNvPr>
          <p:cNvSpPr/>
          <p:nvPr/>
        </p:nvSpPr>
        <p:spPr>
          <a:xfrm>
            <a:off x="6803332" y="810141"/>
            <a:ext cx="2053360" cy="359220"/>
          </a:xfrm>
          <a:prstGeom prst="roundRect">
            <a:avLst>
              <a:gd name="adj" fmla="val 500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0" dirty="0">
                <a:solidFill>
                  <a:schemeClr val="accent5"/>
                </a:solidFill>
              </a:rPr>
              <a:t>«Мобильность»</a:t>
            </a:r>
          </a:p>
        </p:txBody>
      </p:sp>
      <p:sp>
        <p:nvSpPr>
          <p:cNvPr id="95" name="Прямоугольник: скругленные углы 94">
            <a:extLst>
              <a:ext uri="{FF2B5EF4-FFF2-40B4-BE49-F238E27FC236}">
                <a16:creationId xmlns:a16="http://schemas.microsoft.com/office/drawing/2014/main" id="{5FA880DB-09C1-4FA3-9E28-6760E39B6B75}"/>
              </a:ext>
            </a:extLst>
          </p:cNvPr>
          <p:cNvSpPr/>
          <p:nvPr/>
        </p:nvSpPr>
        <p:spPr>
          <a:xfrm>
            <a:off x="8976400" y="810141"/>
            <a:ext cx="2194610" cy="359220"/>
          </a:xfrm>
          <a:prstGeom prst="roundRect">
            <a:avLst>
              <a:gd name="adj" fmla="val 500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0" dirty="0">
                <a:solidFill>
                  <a:schemeClr val="accent5"/>
                </a:solidFill>
              </a:rPr>
              <a:t>«Благосостояние»</a:t>
            </a:r>
          </a:p>
        </p:txBody>
      </p:sp>
      <p:grpSp>
        <p:nvGrpSpPr>
          <p:cNvPr id="96" name="Группа 95">
            <a:extLst>
              <a:ext uri="{FF2B5EF4-FFF2-40B4-BE49-F238E27FC236}">
                <a16:creationId xmlns:a16="http://schemas.microsoft.com/office/drawing/2014/main" id="{0C74C888-1BA3-4C66-B247-F57089561BC2}"/>
              </a:ext>
            </a:extLst>
          </p:cNvPr>
          <p:cNvGrpSpPr/>
          <p:nvPr/>
        </p:nvGrpSpPr>
        <p:grpSpPr>
          <a:xfrm>
            <a:off x="4773934" y="3025386"/>
            <a:ext cx="58523" cy="525478"/>
            <a:chOff x="4773934" y="4377284"/>
            <a:chExt cx="58523" cy="525478"/>
          </a:xfrm>
        </p:grpSpPr>
        <p:pic>
          <p:nvPicPr>
            <p:cNvPr id="97" name="Line 38" descr="preencoded.png">
              <a:extLst>
                <a:ext uri="{FF2B5EF4-FFF2-40B4-BE49-F238E27FC236}">
                  <a16:creationId xmlns:a16="http://schemas.microsoft.com/office/drawing/2014/main" id="{950B3438-09FC-49A6-93EC-EC637589CCA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96846" y="4433579"/>
              <a:ext cx="12564" cy="460800"/>
            </a:xfrm>
            <a:prstGeom prst="rect">
              <a:avLst/>
            </a:prstGeom>
          </p:spPr>
        </p:pic>
        <p:sp>
          <p:nvSpPr>
            <p:cNvPr id="98" name="Овал 97">
              <a:extLst>
                <a:ext uri="{FF2B5EF4-FFF2-40B4-BE49-F238E27FC236}">
                  <a16:creationId xmlns:a16="http://schemas.microsoft.com/office/drawing/2014/main" id="{84C9360C-D44E-4746-8AD7-D8799DB8A4B7}"/>
                </a:ext>
              </a:extLst>
            </p:cNvPr>
            <p:cNvSpPr/>
            <p:nvPr/>
          </p:nvSpPr>
          <p:spPr>
            <a:xfrm>
              <a:off x="4773934" y="4377284"/>
              <a:ext cx="58523" cy="5852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Овал 98">
              <a:extLst>
                <a:ext uri="{FF2B5EF4-FFF2-40B4-BE49-F238E27FC236}">
                  <a16:creationId xmlns:a16="http://schemas.microsoft.com/office/drawing/2014/main" id="{7AA0D71C-C930-4F00-AEFC-E1B519DE994B}"/>
                </a:ext>
              </a:extLst>
            </p:cNvPr>
            <p:cNvSpPr/>
            <p:nvPr/>
          </p:nvSpPr>
          <p:spPr>
            <a:xfrm>
              <a:off x="4773934" y="4844239"/>
              <a:ext cx="58523" cy="5852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0" name="Группа 99">
            <a:extLst>
              <a:ext uri="{FF2B5EF4-FFF2-40B4-BE49-F238E27FC236}">
                <a16:creationId xmlns:a16="http://schemas.microsoft.com/office/drawing/2014/main" id="{0D258A5B-682D-4B98-9BB4-638C4B56EFF3}"/>
              </a:ext>
            </a:extLst>
          </p:cNvPr>
          <p:cNvGrpSpPr/>
          <p:nvPr/>
        </p:nvGrpSpPr>
        <p:grpSpPr>
          <a:xfrm>
            <a:off x="7707528" y="3025386"/>
            <a:ext cx="58523" cy="525478"/>
            <a:chOff x="4773934" y="4377284"/>
            <a:chExt cx="58523" cy="525478"/>
          </a:xfrm>
        </p:grpSpPr>
        <p:pic>
          <p:nvPicPr>
            <p:cNvPr id="101" name="Line 38" descr="preencoded.png">
              <a:extLst>
                <a:ext uri="{FF2B5EF4-FFF2-40B4-BE49-F238E27FC236}">
                  <a16:creationId xmlns:a16="http://schemas.microsoft.com/office/drawing/2014/main" id="{5FB771DB-3116-491A-A315-F0F5F653979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96846" y="4433579"/>
              <a:ext cx="12564" cy="460800"/>
            </a:xfrm>
            <a:prstGeom prst="rect">
              <a:avLst/>
            </a:prstGeom>
          </p:spPr>
        </p:pic>
        <p:sp>
          <p:nvSpPr>
            <p:cNvPr id="102" name="Овал 101">
              <a:extLst>
                <a:ext uri="{FF2B5EF4-FFF2-40B4-BE49-F238E27FC236}">
                  <a16:creationId xmlns:a16="http://schemas.microsoft.com/office/drawing/2014/main" id="{0F59D731-5233-4583-95AA-94E4B4C43A39}"/>
                </a:ext>
              </a:extLst>
            </p:cNvPr>
            <p:cNvSpPr/>
            <p:nvPr/>
          </p:nvSpPr>
          <p:spPr>
            <a:xfrm>
              <a:off x="4773934" y="4377284"/>
              <a:ext cx="58523" cy="5852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Овал 102">
              <a:extLst>
                <a:ext uri="{FF2B5EF4-FFF2-40B4-BE49-F238E27FC236}">
                  <a16:creationId xmlns:a16="http://schemas.microsoft.com/office/drawing/2014/main" id="{3FA19183-C9E8-4879-B094-CAE095AB836B}"/>
                </a:ext>
              </a:extLst>
            </p:cNvPr>
            <p:cNvSpPr/>
            <p:nvPr/>
          </p:nvSpPr>
          <p:spPr>
            <a:xfrm>
              <a:off x="4773934" y="4844239"/>
              <a:ext cx="58523" cy="5852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4" name="TextBox 103">
            <a:extLst>
              <a:ext uri="{FF2B5EF4-FFF2-40B4-BE49-F238E27FC236}">
                <a16:creationId xmlns:a16="http://schemas.microsoft.com/office/drawing/2014/main" id="{2833A2E3-2F20-4A52-B3B2-326C30EB9B7E}"/>
              </a:ext>
            </a:extLst>
          </p:cNvPr>
          <p:cNvSpPr txBox="1"/>
          <p:nvPr/>
        </p:nvSpPr>
        <p:spPr>
          <a:xfrm>
            <a:off x="255862" y="805720"/>
            <a:ext cx="4681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0" dirty="0">
                <a:solidFill>
                  <a:schemeClr val="accent5"/>
                </a:solidFill>
              </a:rPr>
              <a:t>Стратегия развития в трех направлениях:</a:t>
            </a:r>
            <a:endParaRPr lang="ru-RU" sz="1800" b="0" dirty="0"/>
          </a:p>
        </p:txBody>
      </p:sp>
      <p:grpSp>
        <p:nvGrpSpPr>
          <p:cNvPr id="109" name="Группа 108">
            <a:extLst>
              <a:ext uri="{FF2B5EF4-FFF2-40B4-BE49-F238E27FC236}">
                <a16:creationId xmlns:a16="http://schemas.microsoft.com/office/drawing/2014/main" id="{39311CF7-3847-40A5-9086-410C7995085F}"/>
              </a:ext>
            </a:extLst>
          </p:cNvPr>
          <p:cNvGrpSpPr/>
          <p:nvPr/>
        </p:nvGrpSpPr>
        <p:grpSpPr>
          <a:xfrm>
            <a:off x="2835622" y="1842386"/>
            <a:ext cx="2278956" cy="518812"/>
            <a:chOff x="791231" y="2366695"/>
            <a:chExt cx="2278956" cy="518812"/>
          </a:xfrm>
        </p:grpSpPr>
        <p:sp>
          <p:nvSpPr>
            <p:cNvPr id="107" name="Прямоугольник: скругленные углы 106">
              <a:extLst>
                <a:ext uri="{FF2B5EF4-FFF2-40B4-BE49-F238E27FC236}">
                  <a16:creationId xmlns:a16="http://schemas.microsoft.com/office/drawing/2014/main" id="{235F3F20-AE4A-4752-9418-F009A1C9DA5D}"/>
                </a:ext>
              </a:extLst>
            </p:cNvPr>
            <p:cNvSpPr/>
            <p:nvPr/>
          </p:nvSpPr>
          <p:spPr>
            <a:xfrm>
              <a:off x="791231" y="2390659"/>
              <a:ext cx="2278956" cy="494848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92BD5DB2-308F-28A5-9B8F-CD2FAE65213A}"/>
                </a:ext>
              </a:extLst>
            </p:cNvPr>
            <p:cNvSpPr txBox="1"/>
            <p:nvPr/>
          </p:nvSpPr>
          <p:spPr>
            <a:xfrm>
              <a:off x="936361" y="2366695"/>
              <a:ext cx="757449" cy="49108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200" b="1" noProof="0" dirty="0">
                  <a:solidFill>
                    <a:srgbClr val="38056C"/>
                  </a:solidFill>
                  <a:latin typeface="Arial" panose="020B0604020202020204" pitchFamily="34" charset="0"/>
                  <a:ea typeface="Arial Bold" pitchFamily="34" charset="-122"/>
                  <a:cs typeface="Arial" panose="020B0604020202020204" pitchFamily="34" charset="0"/>
                </a:rPr>
                <a:t>43</a:t>
              </a:r>
              <a:r>
                <a:rPr kumimoji="0" lang="ru-RU" b="1" i="0" u="none" strike="noStrike" kern="1200" cap="none" spc="0" normalizeH="0" baseline="0" noProof="0" dirty="0">
                  <a:ln>
                    <a:noFill/>
                  </a:ln>
                  <a:solidFill>
                    <a:srgbClr val="38056C"/>
                  </a:solidFill>
                  <a:effectLst/>
                  <a:uLnTx/>
                  <a:uFillTx/>
                  <a:latin typeface="Arial" panose="020B0604020202020204" pitchFamily="34" charset="0"/>
                  <a:ea typeface="Arial Bold" pitchFamily="34" charset="-122"/>
                  <a:cs typeface="Arial" panose="020B0604020202020204" pitchFamily="34" charset="0"/>
                </a:rPr>
                <a:t>%</a:t>
              </a:r>
              <a:endPara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rgbClr val="38056C"/>
                </a:solidFill>
                <a:effectLst/>
                <a:uLnTx/>
                <a:uFillTx/>
                <a:latin typeface="Arial" panose="020B0604020202020204" pitchFamily="34" charset="0"/>
                <a:ea typeface="Arial Bold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E693646D-79A8-4CBF-AAF8-6928601206CD}"/>
                </a:ext>
              </a:extLst>
            </p:cNvPr>
            <p:cNvSpPr txBox="1"/>
            <p:nvPr/>
          </p:nvSpPr>
          <p:spPr>
            <a:xfrm>
              <a:off x="1610455" y="2399104"/>
              <a:ext cx="13195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200" b="0" dirty="0">
                  <a:solidFill>
                    <a:srgbClr val="38056C"/>
                  </a:solidFill>
                  <a:ea typeface="Arial Bold" pitchFamily="34" charset="-122"/>
                </a:rPr>
                <a:t>Доля в премиях</a:t>
              </a:r>
              <a:endParaRPr lang="en-US" sz="1200" b="0" dirty="0">
                <a:solidFill>
                  <a:srgbClr val="38056C"/>
                </a:solidFill>
                <a:ea typeface="Arial Bold" pitchFamily="34" charset="-122"/>
              </a:endParaRPr>
            </a:p>
            <a:p>
              <a:r>
                <a:rPr lang="ru-RU" sz="1200" b="0" dirty="0">
                  <a:solidFill>
                    <a:srgbClr val="38056C"/>
                  </a:solidFill>
                  <a:ea typeface="Arial Bold" pitchFamily="34" charset="-122"/>
                </a:rPr>
                <a:t>за 12М</a:t>
              </a:r>
              <a:r>
                <a:rPr lang="en-US" sz="1200" b="0" dirty="0">
                  <a:solidFill>
                    <a:srgbClr val="38056C"/>
                  </a:solidFill>
                  <a:ea typeface="Arial Bold" pitchFamily="34" charset="-122"/>
                </a:rPr>
                <a:t> </a:t>
              </a:r>
              <a:r>
                <a:rPr lang="ru-RU" sz="1200" b="0" dirty="0">
                  <a:solidFill>
                    <a:srgbClr val="38056C"/>
                  </a:solidFill>
                  <a:ea typeface="Arial Bold" pitchFamily="34" charset="-122"/>
                </a:rPr>
                <a:t>24 </a:t>
              </a:r>
            </a:p>
          </p:txBody>
        </p:sp>
      </p:grpSp>
      <p:grpSp>
        <p:nvGrpSpPr>
          <p:cNvPr id="120" name="Группа 119">
            <a:extLst>
              <a:ext uri="{FF2B5EF4-FFF2-40B4-BE49-F238E27FC236}">
                <a16:creationId xmlns:a16="http://schemas.microsoft.com/office/drawing/2014/main" id="{6308FEBC-0BF0-4EFB-BDE7-536464F44B3B}"/>
              </a:ext>
            </a:extLst>
          </p:cNvPr>
          <p:cNvGrpSpPr/>
          <p:nvPr/>
        </p:nvGrpSpPr>
        <p:grpSpPr>
          <a:xfrm>
            <a:off x="5825149" y="3692477"/>
            <a:ext cx="1998314" cy="533278"/>
            <a:chOff x="6277539" y="3634505"/>
            <a:chExt cx="1998314" cy="533278"/>
          </a:xfrm>
        </p:grpSpPr>
        <p:sp>
          <p:nvSpPr>
            <p:cNvPr id="117" name="55     100">
              <a:extLst>
                <a:ext uri="{FF2B5EF4-FFF2-40B4-BE49-F238E27FC236}">
                  <a16:creationId xmlns:a16="http://schemas.microsoft.com/office/drawing/2014/main" id="{3B616C23-1A37-4527-930D-16C80599C501}"/>
                </a:ext>
              </a:extLst>
            </p:cNvPr>
            <p:cNvSpPr/>
            <p:nvPr/>
          </p:nvSpPr>
          <p:spPr>
            <a:xfrm>
              <a:off x="6316815" y="3680558"/>
              <a:ext cx="743451" cy="452753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marR="0" lvl="0" indent="0" algn="ctr" defTabSz="60963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Arial Italic" pitchFamily="34" charset="-122"/>
                  <a:cs typeface="Arial" panose="020B0604020202020204" pitchFamily="34" charset="0"/>
                </a:rPr>
                <a:t>&gt;</a:t>
              </a:r>
              <a:r>
                <a:rPr kumimoji="0" lang="ru-RU" sz="2400" b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Arial Italic" pitchFamily="34" charset="-122"/>
                  <a:cs typeface="Arial" panose="020B0604020202020204" pitchFamily="34" charset="0"/>
                </a:rPr>
                <a:t>70</a:t>
              </a:r>
              <a:endParaRPr kumimoji="0" lang="en-US" sz="2400" b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8" name="55     100">
              <a:extLst>
                <a:ext uri="{FF2B5EF4-FFF2-40B4-BE49-F238E27FC236}">
                  <a16:creationId xmlns:a16="http://schemas.microsoft.com/office/drawing/2014/main" id="{FA1F80BA-FDE7-4987-8A33-C79D7F684567}"/>
                </a:ext>
              </a:extLst>
            </p:cNvPr>
            <p:cNvSpPr/>
            <p:nvPr/>
          </p:nvSpPr>
          <p:spPr>
            <a:xfrm>
              <a:off x="7060266" y="3691649"/>
              <a:ext cx="1106606" cy="452753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marR="0" lvl="0" indent="0" defTabSz="609630" rtl="0" eaLnBrk="1" fontAlgn="auto" latinLnBrk="0" hangingPunct="1">
                <a:lnSpc>
                  <a:spcPts val="1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Arial Italic" pitchFamily="34" charset="-122"/>
                  <a:cs typeface="Arial" panose="020B0604020202020204" pitchFamily="34" charset="0"/>
                </a:rPr>
                <a:t>млрд руб.</a:t>
              </a:r>
              <a:endParaRPr kumimoji="0" lang="en-US" sz="1200" b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Arial Italic" pitchFamily="34" charset="-122"/>
                <a:cs typeface="Arial" panose="020B0604020202020204" pitchFamily="34" charset="0"/>
              </a:endParaRPr>
            </a:p>
            <a:p>
              <a:pPr marL="0" marR="0" lvl="0" indent="0" defTabSz="609630" rtl="0" eaLnBrk="1" fontAlgn="auto" latinLnBrk="0" hangingPunct="1">
                <a:lnSpc>
                  <a:spcPts val="12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Arial Italic" pitchFamily="34" charset="-122"/>
                  <a:cs typeface="Arial" panose="020B0604020202020204" pitchFamily="34" charset="0"/>
                </a:rPr>
                <a:t>капитализация</a:t>
              </a:r>
              <a:endParaRPr kumimoji="0" lang="en-US" sz="1200" b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9" name="Прямоугольник: скругленные углы 118">
              <a:extLst>
                <a:ext uri="{FF2B5EF4-FFF2-40B4-BE49-F238E27FC236}">
                  <a16:creationId xmlns:a16="http://schemas.microsoft.com/office/drawing/2014/main" id="{71EA1640-50BB-49C4-8249-2D7BACA6EE3D}"/>
                </a:ext>
              </a:extLst>
            </p:cNvPr>
            <p:cNvSpPr/>
            <p:nvPr/>
          </p:nvSpPr>
          <p:spPr>
            <a:xfrm>
              <a:off x="6277539" y="3634505"/>
              <a:ext cx="1998314" cy="533278"/>
            </a:xfrm>
            <a:prstGeom prst="roundRect">
              <a:avLst>
                <a:gd name="adj" fmla="val 50000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1" name="Группа 120">
            <a:extLst>
              <a:ext uri="{FF2B5EF4-FFF2-40B4-BE49-F238E27FC236}">
                <a16:creationId xmlns:a16="http://schemas.microsoft.com/office/drawing/2014/main" id="{85F5CDF4-46F9-4D56-96FF-37915F7E909F}"/>
              </a:ext>
            </a:extLst>
          </p:cNvPr>
          <p:cNvGrpSpPr/>
          <p:nvPr/>
        </p:nvGrpSpPr>
        <p:grpSpPr>
          <a:xfrm>
            <a:off x="7973248" y="3692477"/>
            <a:ext cx="2037589" cy="533278"/>
            <a:chOff x="6277539" y="3634505"/>
            <a:chExt cx="2037589" cy="533278"/>
          </a:xfrm>
        </p:grpSpPr>
        <p:sp>
          <p:nvSpPr>
            <p:cNvPr id="122" name="55     100">
              <a:extLst>
                <a:ext uri="{FF2B5EF4-FFF2-40B4-BE49-F238E27FC236}">
                  <a16:creationId xmlns:a16="http://schemas.microsoft.com/office/drawing/2014/main" id="{B2621001-B517-4556-B4AE-63DBD1B1B6BA}"/>
                </a:ext>
              </a:extLst>
            </p:cNvPr>
            <p:cNvSpPr/>
            <p:nvPr/>
          </p:nvSpPr>
          <p:spPr>
            <a:xfrm>
              <a:off x="6316815" y="3680558"/>
              <a:ext cx="743451" cy="452753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marL="0" marR="0" lvl="0" indent="0" algn="ctr" defTabSz="60963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Arial Italic" pitchFamily="34" charset="-122"/>
                  <a:cs typeface="Arial" panose="020B0604020202020204" pitchFamily="34" charset="0"/>
                </a:rPr>
                <a:t>&gt;65</a:t>
              </a:r>
              <a:endParaRPr kumimoji="0" lang="en-US" sz="2400" b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3" name="55     100">
              <a:extLst>
                <a:ext uri="{FF2B5EF4-FFF2-40B4-BE49-F238E27FC236}">
                  <a16:creationId xmlns:a16="http://schemas.microsoft.com/office/drawing/2014/main" id="{7FAC519E-CCA7-43FD-B3EA-CEC1AA639BBB}"/>
                </a:ext>
              </a:extLst>
            </p:cNvPr>
            <p:cNvSpPr/>
            <p:nvPr/>
          </p:nvSpPr>
          <p:spPr>
            <a:xfrm>
              <a:off x="7060265" y="3691649"/>
              <a:ext cx="1254863" cy="452753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lvl="0" defTabSz="609630" eaLnBrk="1" fontAlgn="auto" hangingPunct="1">
                <a:lnSpc>
                  <a:spcPts val="12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0" dirty="0">
                  <a:solidFill>
                    <a:schemeClr val="bg1"/>
                  </a:solidFill>
                  <a:ea typeface="Arial Italic" pitchFamily="34" charset="-122"/>
                </a:rPr>
                <a:t>тыс.</a:t>
              </a:r>
              <a:endParaRPr lang="en-US" sz="1200" b="0" dirty="0">
                <a:solidFill>
                  <a:schemeClr val="bg1"/>
                </a:solidFill>
                <a:ea typeface="Arial Italic" pitchFamily="34" charset="-122"/>
              </a:endParaRPr>
            </a:p>
            <a:p>
              <a:pPr lvl="0" defTabSz="609630" eaLnBrk="1" fontAlgn="auto" hangingPunct="1">
                <a:lnSpc>
                  <a:spcPts val="12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0" dirty="0">
                  <a:solidFill>
                    <a:schemeClr val="bg1"/>
                  </a:solidFill>
                  <a:ea typeface="Arial Italic" pitchFamily="34" charset="-122"/>
                </a:rPr>
                <a:t>инвесторов</a:t>
              </a:r>
              <a:endParaRPr kumimoji="0" lang="en-US" sz="1200" b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4" name="Прямоугольник: скругленные углы 123">
              <a:extLst>
                <a:ext uri="{FF2B5EF4-FFF2-40B4-BE49-F238E27FC236}">
                  <a16:creationId xmlns:a16="http://schemas.microsoft.com/office/drawing/2014/main" id="{79E96079-0159-4366-A54E-03350881340B}"/>
                </a:ext>
              </a:extLst>
            </p:cNvPr>
            <p:cNvSpPr/>
            <p:nvPr/>
          </p:nvSpPr>
          <p:spPr>
            <a:xfrm>
              <a:off x="6277539" y="3634505"/>
              <a:ext cx="1778286" cy="533278"/>
            </a:xfrm>
            <a:prstGeom prst="roundRect">
              <a:avLst>
                <a:gd name="adj" fmla="val 50000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5" name="Группа 124">
            <a:extLst>
              <a:ext uri="{FF2B5EF4-FFF2-40B4-BE49-F238E27FC236}">
                <a16:creationId xmlns:a16="http://schemas.microsoft.com/office/drawing/2014/main" id="{9ACAA4D4-A75D-4A87-A3FC-DD73192DB5A3}"/>
              </a:ext>
            </a:extLst>
          </p:cNvPr>
          <p:cNvGrpSpPr/>
          <p:nvPr/>
        </p:nvGrpSpPr>
        <p:grpSpPr>
          <a:xfrm>
            <a:off x="9901319" y="3692477"/>
            <a:ext cx="1680751" cy="533278"/>
            <a:chOff x="6277539" y="3634505"/>
            <a:chExt cx="1680751" cy="533278"/>
          </a:xfrm>
        </p:grpSpPr>
        <p:sp>
          <p:nvSpPr>
            <p:cNvPr id="127" name="55     100">
              <a:extLst>
                <a:ext uri="{FF2B5EF4-FFF2-40B4-BE49-F238E27FC236}">
                  <a16:creationId xmlns:a16="http://schemas.microsoft.com/office/drawing/2014/main" id="{1621FE81-1169-4108-B7C6-0D8A564A4398}"/>
                </a:ext>
              </a:extLst>
            </p:cNvPr>
            <p:cNvSpPr/>
            <p:nvPr/>
          </p:nvSpPr>
          <p:spPr>
            <a:xfrm>
              <a:off x="6309387" y="3671219"/>
              <a:ext cx="1648903" cy="452753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ctr"/>
            <a:lstStyle/>
            <a:p>
              <a:pPr lvl="0" algn="ctr" defTabSz="60963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b="0" dirty="0">
                  <a:solidFill>
                    <a:schemeClr val="bg1"/>
                  </a:solidFill>
                  <a:ea typeface="Arial Italic" pitchFamily="34" charset="-122"/>
                </a:rPr>
                <a:t>Участник Индекса </a:t>
              </a:r>
              <a:r>
                <a:rPr lang="ru-RU" sz="1200" b="0" dirty="0" err="1">
                  <a:solidFill>
                    <a:schemeClr val="bg1"/>
                  </a:solidFill>
                  <a:ea typeface="Arial Italic" pitchFamily="34" charset="-122"/>
                </a:rPr>
                <a:t>МосБиржи</a:t>
              </a:r>
              <a:endParaRPr kumimoji="0" lang="en-US" sz="1200" b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8" name="Прямоугольник: скругленные углы 127">
              <a:extLst>
                <a:ext uri="{FF2B5EF4-FFF2-40B4-BE49-F238E27FC236}">
                  <a16:creationId xmlns:a16="http://schemas.microsoft.com/office/drawing/2014/main" id="{9338F989-72F4-455A-9C48-EFA7068C2993}"/>
                </a:ext>
              </a:extLst>
            </p:cNvPr>
            <p:cNvSpPr/>
            <p:nvPr/>
          </p:nvSpPr>
          <p:spPr>
            <a:xfrm>
              <a:off x="6277539" y="3634505"/>
              <a:ext cx="1667761" cy="533278"/>
            </a:xfrm>
            <a:prstGeom prst="roundRect">
              <a:avLst>
                <a:gd name="adj" fmla="val 50000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3" name="Рисунок 132">
            <a:extLst>
              <a:ext uri="{FF2B5EF4-FFF2-40B4-BE49-F238E27FC236}">
                <a16:creationId xmlns:a16="http://schemas.microsoft.com/office/drawing/2014/main" id="{5FD094B3-A354-4E7F-9DE3-99353BF09D2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9283917" y="5009668"/>
            <a:ext cx="1274098" cy="31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089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7FBEE08C-3BA3-4734-A66C-5F5014D08F98}"/>
              </a:ext>
            </a:extLst>
          </p:cNvPr>
          <p:cNvSpPr/>
          <p:nvPr/>
        </p:nvSpPr>
        <p:spPr>
          <a:xfrm>
            <a:off x="294640" y="284480"/>
            <a:ext cx="11602720" cy="6289040"/>
          </a:xfrm>
          <a:prstGeom prst="roundRect">
            <a:avLst>
              <a:gd name="adj" fmla="val 422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8" name="Chart 8"/>
          <p:cNvGraphicFramePr/>
          <p:nvPr>
            <p:extLst>
              <p:ext uri="{D42A27DB-BD31-4B8C-83A1-F6EECF244321}">
                <p14:modId xmlns:p14="http://schemas.microsoft.com/office/powerpoint/2010/main" val="2847206421"/>
              </p:ext>
            </p:extLst>
          </p:nvPr>
        </p:nvGraphicFramePr>
        <p:xfrm>
          <a:off x="426610" y="1226537"/>
          <a:ext cx="11273072" cy="5079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96B06D-4715-4E58-850D-415AA218C2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775" y="551801"/>
            <a:ext cx="7978775" cy="751874"/>
          </a:xfrm>
        </p:spPr>
        <p:txBody>
          <a:bodyPr/>
          <a:lstStyle/>
          <a:p>
            <a:r>
              <a:rPr lang="ru-RU" dirty="0"/>
              <a:t>Динамика акций RENI 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>и Индекса </a:t>
            </a:r>
            <a:r>
              <a:rPr lang="ru-RU" dirty="0" err="1"/>
              <a:t>МосБиржи</a:t>
            </a:r>
            <a:r>
              <a:rPr lang="ru-RU" dirty="0"/>
              <a:t> в 2024 году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1" name="TextBox 1"/>
          <p:cNvSpPr txBox="1"/>
          <p:nvPr/>
        </p:nvSpPr>
        <p:spPr>
          <a:xfrm>
            <a:off x="9831912" y="4217134"/>
            <a:ext cx="1249333" cy="433979"/>
          </a:xfrm>
          <a:prstGeom prst="roundRect">
            <a:avLst>
              <a:gd name="adj" fmla="val 50000"/>
            </a:avLst>
          </a:prstGeom>
          <a:solidFill>
            <a:schemeClr val="tx2"/>
          </a:solidFill>
        </p:spPr>
        <p:txBody>
          <a:bodyPr wrap="square" lIns="0" tIns="0" rIns="0" bIns="0" rtlCol="0" anchor="ctr">
            <a:no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700"/>
              </a:spcAft>
            </a:pPr>
            <a:r>
              <a:rPr lang="ru-RU" sz="1800" b="1" dirty="0">
                <a:solidFill>
                  <a:schemeClr val="bg1"/>
                </a:solidFill>
                <a:ea typeface="Gerbera Light" pitchFamily="34" charset="-122"/>
                <a:cs typeface="Gerbera Light" pitchFamily="34" charset="-120"/>
              </a:rPr>
              <a:t>-7.0</a:t>
            </a:r>
            <a:r>
              <a:rPr lang="ru-RU" sz="1600" b="1" dirty="0">
                <a:solidFill>
                  <a:schemeClr val="bg1"/>
                </a:solidFill>
                <a:ea typeface="Gerbera Light" pitchFamily="34" charset="-122"/>
                <a:cs typeface="Gerbera Light" pitchFamily="34" charset="-120"/>
              </a:rPr>
              <a:t>%</a:t>
            </a:r>
            <a:endParaRPr lang="en-US" sz="1800" b="1" dirty="0">
              <a:solidFill>
                <a:schemeClr val="bg1"/>
              </a:solidFill>
              <a:ea typeface="Gerbera Light" pitchFamily="34" charset="-122"/>
              <a:cs typeface="Gerbera Light" pitchFamily="34" charset="-120"/>
            </a:endParaRPr>
          </a:p>
        </p:txBody>
      </p:sp>
      <p:pic>
        <p:nvPicPr>
          <p:cNvPr id="13" name="Group 2043682574" descr="preencoded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31912" y="1556668"/>
            <a:ext cx="1750488" cy="4687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678" t="32304" r="21638" b="35959"/>
          <a:stretch/>
        </p:blipFill>
        <p:spPr>
          <a:xfrm>
            <a:off x="9831913" y="3625710"/>
            <a:ext cx="1249334" cy="433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551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FB02534F-9B87-48CA-A355-5F8C62CA054F}"/>
              </a:ext>
            </a:extLst>
          </p:cNvPr>
          <p:cNvSpPr/>
          <p:nvPr/>
        </p:nvSpPr>
        <p:spPr>
          <a:xfrm>
            <a:off x="294641" y="1019175"/>
            <a:ext cx="6664960" cy="5554345"/>
          </a:xfrm>
          <a:prstGeom prst="roundRect">
            <a:avLst>
              <a:gd name="adj" fmla="val 683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верхние углы 12">
            <a:extLst>
              <a:ext uri="{FF2B5EF4-FFF2-40B4-BE49-F238E27FC236}">
                <a16:creationId xmlns:a16="http://schemas.microsoft.com/office/drawing/2014/main" id="{F4513EE8-BC16-4B23-A178-827F56442F15}"/>
              </a:ext>
            </a:extLst>
          </p:cNvPr>
          <p:cNvSpPr/>
          <p:nvPr/>
        </p:nvSpPr>
        <p:spPr>
          <a:xfrm>
            <a:off x="294641" y="5187437"/>
            <a:ext cx="6664960" cy="1386083"/>
          </a:xfrm>
          <a:prstGeom prst="round2SameRect">
            <a:avLst>
              <a:gd name="adj1" fmla="val 0"/>
              <a:gd name="adj2" fmla="val 26780"/>
            </a:avLst>
          </a:prstGeom>
          <a:solidFill>
            <a:schemeClr val="bg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Прямоугольник: скругленные углы 60">
            <a:extLst>
              <a:ext uri="{FF2B5EF4-FFF2-40B4-BE49-F238E27FC236}">
                <a16:creationId xmlns:a16="http://schemas.microsoft.com/office/drawing/2014/main" id="{E32ADA64-C810-4B2A-AA92-E1C848576358}"/>
              </a:ext>
            </a:extLst>
          </p:cNvPr>
          <p:cNvSpPr/>
          <p:nvPr/>
        </p:nvSpPr>
        <p:spPr>
          <a:xfrm>
            <a:off x="651192" y="5606060"/>
            <a:ext cx="6117908" cy="471674"/>
          </a:xfrm>
          <a:prstGeom prst="roundRect">
            <a:avLst>
              <a:gd name="adj" fmla="val 355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id="{5A7B7B84-C3C7-4AE0-90EB-A3CA19AC7508}"/>
              </a:ext>
            </a:extLst>
          </p:cNvPr>
          <p:cNvSpPr/>
          <p:nvPr/>
        </p:nvSpPr>
        <p:spPr>
          <a:xfrm>
            <a:off x="7361824" y="1198880"/>
            <a:ext cx="4535536" cy="5374640"/>
          </a:xfrm>
          <a:prstGeom prst="roundRect">
            <a:avLst>
              <a:gd name="adj" fmla="val 636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: скругленные верхние углы 59">
            <a:extLst>
              <a:ext uri="{FF2B5EF4-FFF2-40B4-BE49-F238E27FC236}">
                <a16:creationId xmlns:a16="http://schemas.microsoft.com/office/drawing/2014/main" id="{D0317E67-CCBB-40BA-9F15-658F6C853025}"/>
              </a:ext>
            </a:extLst>
          </p:cNvPr>
          <p:cNvSpPr/>
          <p:nvPr/>
        </p:nvSpPr>
        <p:spPr>
          <a:xfrm>
            <a:off x="7361824" y="1019175"/>
            <a:ext cx="4535536" cy="904540"/>
          </a:xfrm>
          <a:prstGeom prst="round2SameRect">
            <a:avLst>
              <a:gd name="adj1" fmla="val 27748"/>
              <a:gd name="adj2" fmla="val 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3481E95-B1AC-4DFF-BC49-7277A8DE39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Страховой рынок РФ вырос на рекордные 63% г/г в 2024 году</a:t>
            </a:r>
          </a:p>
        </p:txBody>
      </p:sp>
      <p:sp>
        <p:nvSpPr>
          <p:cNvPr id="9" name="Нижний колонтитул 84">
            <a:extLst>
              <a:ext uri="{FF2B5EF4-FFF2-40B4-BE49-F238E27FC236}">
                <a16:creationId xmlns:a16="http://schemas.microsoft.com/office/drawing/2014/main" id="{88EB6B21-579A-F506-E495-6D5679A53EBB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641032" y="6115050"/>
            <a:ext cx="1312863" cy="2540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Источник: ЦБ РФ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7747818" y="1361853"/>
            <a:ext cx="24934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Описание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47818" y="2456560"/>
            <a:ext cx="3907707" cy="2084193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lvl="0">
              <a:spcAft>
                <a:spcPts val="0"/>
              </a:spcAft>
            </a:pPr>
            <a:r>
              <a:rPr lang="ru-RU" sz="1400" noProof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Объем страховых премий существенно вырос в 2024 году, увеличившись на 63% г</a:t>
            </a:r>
            <a:r>
              <a: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/</a:t>
            </a:r>
            <a:r>
              <a:rPr lang="ru-RU" sz="140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г до 3.7 трлн рублей.</a:t>
            </a:r>
          </a:p>
          <a:p>
            <a:pPr lvl="0">
              <a:spcAft>
                <a:spcPts val="0"/>
              </a:spcAft>
            </a:pPr>
            <a:endParaRPr lang="ru-RU" sz="1400" dirty="0">
              <a:solidFill>
                <a:schemeClr val="accent5"/>
              </a:solidFill>
              <a:latin typeface="Arial" panose="020B0604020202020204" pitchFamily="34" charset="0"/>
              <a:ea typeface="Gerbera Light" pitchFamily="34" charset="-122"/>
              <a:cs typeface="Arial" panose="020B0604020202020204" pitchFamily="34" charset="0"/>
            </a:endParaRPr>
          </a:p>
          <a:p>
            <a:pPr lvl="0">
              <a:spcAft>
                <a:spcPts val="0"/>
              </a:spcAft>
            </a:pPr>
            <a:r>
              <a:rPr kumimoji="0" lang="ru-RU" sz="1400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Соотношение</a:t>
            </a:r>
            <a:r>
              <a:rPr kumimoji="0" lang="ru-RU" sz="1400" i="0" u="none" strike="noStrike" kern="1200" cap="none" spc="0" normalizeH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 страховых премий к ВВП достиг 1.9%. В среднем в мире страховой рынок составляет 7% от ВВП.</a:t>
            </a:r>
          </a:p>
          <a:p>
            <a:pPr lvl="0">
              <a:spcAft>
                <a:spcPts val="0"/>
              </a:spcAft>
            </a:pPr>
            <a:endParaRPr kumimoji="0" lang="ru-RU" sz="1400" i="0" u="none" strike="noStrike" kern="1200" cap="none" spc="0" normalizeH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Arial" panose="020B0604020202020204" pitchFamily="34" charset="0"/>
              <a:ea typeface="Gerbera Light" pitchFamily="34" charset="-122"/>
              <a:cs typeface="Arial" panose="020B0604020202020204" pitchFamily="34" charset="0"/>
            </a:endParaRPr>
          </a:p>
          <a:p>
            <a:pPr lvl="0">
              <a:spcAft>
                <a:spcPts val="0"/>
              </a:spcAft>
            </a:pPr>
            <a:r>
              <a:rPr lang="ru-RU" sz="1400" dirty="0">
                <a:solidFill>
                  <a:schemeClr val="accent5"/>
                </a:solidFill>
                <a:ea typeface="Gerbera Light" pitchFamily="34" charset="-122"/>
              </a:rPr>
              <a:t>Потенциал «догоняющего роста» - 3,5-4х!</a:t>
            </a:r>
            <a:endParaRPr kumimoji="0" lang="ru-RU" sz="1400" i="0" u="none" strike="noStrike" kern="1200" cap="none" spc="0" normalizeH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  <a:ea typeface="Gerbera Light" pitchFamily="34" charset="-122"/>
            </a:endParaRP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3956513488"/>
              </p:ext>
            </p:extLst>
          </p:nvPr>
        </p:nvGraphicFramePr>
        <p:xfrm>
          <a:off x="155801" y="1526170"/>
          <a:ext cx="6930799" cy="45515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651192" y="1365928"/>
            <a:ext cx="375784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38056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Страховой рынок в РФ, млрд</a:t>
            </a:r>
            <a:r>
              <a:rPr kumimoji="0" lang="ru-RU" sz="1800" b="0" i="0" u="none" strike="noStrike" kern="1200" cap="none" spc="0" normalizeH="0" noProof="0" dirty="0">
                <a:ln>
                  <a:noFill/>
                </a:ln>
                <a:solidFill>
                  <a:srgbClr val="38056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руб.</a:t>
            </a:r>
            <a:endParaRPr kumimoji="0" lang="ru-RU" sz="1800" b="0" i="0" u="none" strike="noStrike" kern="1200" cap="none" spc="0" normalizeH="0" baseline="30000" noProof="0" dirty="0">
              <a:ln>
                <a:noFill/>
              </a:ln>
              <a:solidFill>
                <a:srgbClr val="38056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51523E9-039F-4626-AE2C-5EC785022F19}"/>
              </a:ext>
            </a:extLst>
          </p:cNvPr>
          <p:cNvSpPr txBox="1"/>
          <p:nvPr/>
        </p:nvSpPr>
        <p:spPr>
          <a:xfrm>
            <a:off x="7747818" y="5070079"/>
            <a:ext cx="3907707" cy="75755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lvl="0">
              <a:spcAft>
                <a:spcPts val="0"/>
              </a:spcAft>
            </a:pPr>
            <a:r>
              <a:rPr lang="ru-RU" sz="1400" b="0" baseline="0" dirty="0">
                <a:solidFill>
                  <a:srgbClr val="000000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Основным</a:t>
            </a:r>
            <a:r>
              <a:rPr lang="ru-RU" sz="1400" b="0" dirty="0">
                <a:solidFill>
                  <a:srgbClr val="000000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 драйвером роста рынка стали сегменты инвестиционно-накопительного страхования в сегменте страхования жизни.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Gerbera Light" pitchFamily="34" charset="-122"/>
              <a:cs typeface="Arial" panose="020B0604020202020204" pitchFamily="34" charset="0"/>
            </a:endParaRPr>
          </a:p>
        </p:txBody>
      </p:sp>
      <p:grpSp>
        <p:nvGrpSpPr>
          <p:cNvPr id="36" name="Группа 35">
            <a:extLst>
              <a:ext uri="{FF2B5EF4-FFF2-40B4-BE49-F238E27FC236}">
                <a16:creationId xmlns:a16="http://schemas.microsoft.com/office/drawing/2014/main" id="{0562B956-AD09-4273-9BC6-236087CE093B}"/>
              </a:ext>
            </a:extLst>
          </p:cNvPr>
          <p:cNvGrpSpPr/>
          <p:nvPr/>
        </p:nvGrpSpPr>
        <p:grpSpPr>
          <a:xfrm>
            <a:off x="1223963" y="3579476"/>
            <a:ext cx="368008" cy="677770"/>
            <a:chOff x="1204913" y="3628529"/>
            <a:chExt cx="368008" cy="649721"/>
          </a:xfrm>
        </p:grpSpPr>
        <p:sp>
          <p:nvSpPr>
            <p:cNvPr id="19" name="TextBox 18"/>
            <p:cNvSpPr txBox="1"/>
            <p:nvPr/>
          </p:nvSpPr>
          <p:spPr>
            <a:xfrm>
              <a:off x="1204913" y="3628529"/>
              <a:ext cx="368008" cy="2098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700"/>
                </a:spcAft>
              </a:pPr>
              <a:r>
                <a:rPr lang="en-US" sz="14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+4</a:t>
              </a:r>
              <a:r>
                <a:rPr lang="en-US" sz="11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%</a:t>
              </a:r>
              <a:endParaRPr lang="en-US" sz="1400" dirty="0">
                <a:solidFill>
                  <a:schemeClr val="bg2"/>
                </a:solidFill>
                <a:ea typeface="Gerbera Light" pitchFamily="34" charset="-122"/>
                <a:cs typeface="Gerbera Light" pitchFamily="34" charset="-120"/>
              </a:endParaRPr>
            </a:p>
          </p:txBody>
        </p:sp>
        <p:grpSp>
          <p:nvGrpSpPr>
            <p:cNvPr id="35" name="Группа 34">
              <a:extLst>
                <a:ext uri="{FF2B5EF4-FFF2-40B4-BE49-F238E27FC236}">
                  <a16:creationId xmlns:a16="http://schemas.microsoft.com/office/drawing/2014/main" id="{3C8EA28E-5029-4282-B308-1D2040F97D48}"/>
                </a:ext>
              </a:extLst>
            </p:cNvPr>
            <p:cNvGrpSpPr/>
            <p:nvPr/>
          </p:nvGrpSpPr>
          <p:grpSpPr>
            <a:xfrm>
              <a:off x="1212705" y="3887725"/>
              <a:ext cx="352425" cy="390525"/>
              <a:chOff x="1215175" y="3909689"/>
              <a:chExt cx="352425" cy="390525"/>
            </a:xfrm>
          </p:grpSpPr>
          <p:pic>
            <p:nvPicPr>
              <p:cNvPr id="7" name="Рисунок 6">
                <a:extLst>
                  <a:ext uri="{FF2B5EF4-FFF2-40B4-BE49-F238E27FC236}">
                    <a16:creationId xmlns:a16="http://schemas.microsoft.com/office/drawing/2014/main" id="{AFCB5BC4-39B9-4288-8F79-F58079C335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1215175" y="3947789"/>
                <a:ext cx="352425" cy="352425"/>
              </a:xfrm>
              <a:prstGeom prst="rect">
                <a:avLst/>
              </a:prstGeom>
            </p:spPr>
          </p:pic>
          <p:cxnSp>
            <p:nvCxnSpPr>
              <p:cNvPr id="34" name="Прямая соединительная линия 33">
                <a:extLst>
                  <a:ext uri="{FF2B5EF4-FFF2-40B4-BE49-F238E27FC236}">
                    <a16:creationId xmlns:a16="http://schemas.microsoft.com/office/drawing/2014/main" id="{6A19A12D-1DB8-4EAC-8B96-4150A11086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5175" y="3909689"/>
                <a:ext cx="352425" cy="0"/>
              </a:xfrm>
              <a:prstGeom prst="line">
                <a:avLst/>
              </a:prstGeom>
              <a:ln w="28575" cap="rnd">
                <a:solidFill>
                  <a:schemeClr val="bg2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CF540333-3E5C-499B-A098-806AC67D487C}"/>
              </a:ext>
            </a:extLst>
          </p:cNvPr>
          <p:cNvGrpSpPr/>
          <p:nvPr/>
        </p:nvGrpSpPr>
        <p:grpSpPr>
          <a:xfrm>
            <a:off x="2246423" y="3335061"/>
            <a:ext cx="525590" cy="677770"/>
            <a:chOff x="1126122" y="3628529"/>
            <a:chExt cx="525590" cy="649721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DD2657CE-1FCC-4E1E-B036-E796946BEA1A}"/>
                </a:ext>
              </a:extLst>
            </p:cNvPr>
            <p:cNvSpPr txBox="1"/>
            <p:nvPr/>
          </p:nvSpPr>
          <p:spPr>
            <a:xfrm>
              <a:off x="1126122" y="3628529"/>
              <a:ext cx="525590" cy="2098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700"/>
                </a:spcAft>
              </a:pPr>
              <a:r>
                <a:rPr lang="en-US" sz="14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+</a:t>
              </a:r>
              <a:r>
                <a:rPr lang="ru-RU" sz="14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18</a:t>
              </a:r>
              <a:r>
                <a:rPr lang="en-US" sz="11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%</a:t>
              </a:r>
              <a:endParaRPr lang="en-US" sz="1400" dirty="0">
                <a:solidFill>
                  <a:schemeClr val="bg2"/>
                </a:solidFill>
                <a:ea typeface="Gerbera Light" pitchFamily="34" charset="-122"/>
                <a:cs typeface="Gerbera Light" pitchFamily="34" charset="-120"/>
              </a:endParaRPr>
            </a:p>
          </p:txBody>
        </p:sp>
        <p:grpSp>
          <p:nvGrpSpPr>
            <p:cNvPr id="39" name="Группа 38">
              <a:extLst>
                <a:ext uri="{FF2B5EF4-FFF2-40B4-BE49-F238E27FC236}">
                  <a16:creationId xmlns:a16="http://schemas.microsoft.com/office/drawing/2014/main" id="{99966E44-BBA1-4684-A228-9A12F159C5A9}"/>
                </a:ext>
              </a:extLst>
            </p:cNvPr>
            <p:cNvGrpSpPr/>
            <p:nvPr/>
          </p:nvGrpSpPr>
          <p:grpSpPr>
            <a:xfrm>
              <a:off x="1212705" y="3887725"/>
              <a:ext cx="352425" cy="390525"/>
              <a:chOff x="1215175" y="3909689"/>
              <a:chExt cx="352425" cy="390525"/>
            </a:xfrm>
          </p:grpSpPr>
          <p:pic>
            <p:nvPicPr>
              <p:cNvPr id="40" name="Рисунок 39">
                <a:extLst>
                  <a:ext uri="{FF2B5EF4-FFF2-40B4-BE49-F238E27FC236}">
                    <a16:creationId xmlns:a16="http://schemas.microsoft.com/office/drawing/2014/main" id="{6431F441-4457-4B4A-8958-08D0384589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1215175" y="3947789"/>
                <a:ext cx="352425" cy="352425"/>
              </a:xfrm>
              <a:prstGeom prst="rect">
                <a:avLst/>
              </a:prstGeom>
            </p:spPr>
          </p:pic>
          <p:cxnSp>
            <p:nvCxnSpPr>
              <p:cNvPr id="41" name="Прямая соединительная линия 40">
                <a:extLst>
                  <a:ext uri="{FF2B5EF4-FFF2-40B4-BE49-F238E27FC236}">
                    <a16:creationId xmlns:a16="http://schemas.microsoft.com/office/drawing/2014/main" id="{7574C0E7-749E-4223-B750-8FD1641A79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5175" y="3909689"/>
                <a:ext cx="352425" cy="0"/>
              </a:xfrm>
              <a:prstGeom prst="line">
                <a:avLst/>
              </a:prstGeom>
              <a:ln w="28575" cap="rnd">
                <a:solidFill>
                  <a:schemeClr val="bg2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25930D25-0335-4DFD-9F81-18FF45A00128}"/>
              </a:ext>
            </a:extLst>
          </p:cNvPr>
          <p:cNvGrpSpPr/>
          <p:nvPr/>
        </p:nvGrpSpPr>
        <p:grpSpPr>
          <a:xfrm>
            <a:off x="3354540" y="3328711"/>
            <a:ext cx="525590" cy="677770"/>
            <a:chOff x="1126122" y="3628529"/>
            <a:chExt cx="525590" cy="649721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CF4487A3-04F8-4EF5-9E7B-8A63CDC945DB}"/>
                </a:ext>
              </a:extLst>
            </p:cNvPr>
            <p:cNvSpPr txBox="1"/>
            <p:nvPr/>
          </p:nvSpPr>
          <p:spPr>
            <a:xfrm>
              <a:off x="1126122" y="3628529"/>
              <a:ext cx="525590" cy="2098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700"/>
                </a:spcAft>
              </a:pPr>
              <a:r>
                <a:rPr lang="en-US" sz="14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+</a:t>
              </a:r>
              <a:r>
                <a:rPr lang="ru-RU" sz="14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0,5</a:t>
              </a:r>
              <a:r>
                <a:rPr lang="en-US" sz="11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%</a:t>
              </a:r>
              <a:endParaRPr lang="en-US" sz="1400" dirty="0">
                <a:solidFill>
                  <a:schemeClr val="bg2"/>
                </a:solidFill>
                <a:ea typeface="Gerbera Light" pitchFamily="34" charset="-122"/>
                <a:cs typeface="Gerbera Light" pitchFamily="34" charset="-120"/>
              </a:endParaRPr>
            </a:p>
          </p:txBody>
        </p:sp>
        <p:grpSp>
          <p:nvGrpSpPr>
            <p:cNvPr id="44" name="Группа 43">
              <a:extLst>
                <a:ext uri="{FF2B5EF4-FFF2-40B4-BE49-F238E27FC236}">
                  <a16:creationId xmlns:a16="http://schemas.microsoft.com/office/drawing/2014/main" id="{A6689F00-C077-4761-A86D-8A28F46E4A81}"/>
                </a:ext>
              </a:extLst>
            </p:cNvPr>
            <p:cNvGrpSpPr/>
            <p:nvPr/>
          </p:nvGrpSpPr>
          <p:grpSpPr>
            <a:xfrm>
              <a:off x="1212705" y="3887725"/>
              <a:ext cx="352425" cy="390525"/>
              <a:chOff x="1215175" y="3909689"/>
              <a:chExt cx="352425" cy="390525"/>
            </a:xfrm>
          </p:grpSpPr>
          <p:pic>
            <p:nvPicPr>
              <p:cNvPr id="45" name="Рисунок 44">
                <a:extLst>
                  <a:ext uri="{FF2B5EF4-FFF2-40B4-BE49-F238E27FC236}">
                    <a16:creationId xmlns:a16="http://schemas.microsoft.com/office/drawing/2014/main" id="{63E2640E-4D54-4B85-AB6E-63BAA85649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1215175" y="3947789"/>
                <a:ext cx="352425" cy="352425"/>
              </a:xfrm>
              <a:prstGeom prst="rect">
                <a:avLst/>
              </a:prstGeom>
            </p:spPr>
          </p:pic>
          <p:cxnSp>
            <p:nvCxnSpPr>
              <p:cNvPr id="46" name="Прямая соединительная линия 45">
                <a:extLst>
                  <a:ext uri="{FF2B5EF4-FFF2-40B4-BE49-F238E27FC236}">
                    <a16:creationId xmlns:a16="http://schemas.microsoft.com/office/drawing/2014/main" id="{2AD25D70-8866-4D34-B120-D0F686A6AD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5175" y="3909689"/>
                <a:ext cx="352425" cy="0"/>
              </a:xfrm>
              <a:prstGeom prst="line">
                <a:avLst/>
              </a:prstGeom>
              <a:ln w="28575" cap="rnd">
                <a:solidFill>
                  <a:schemeClr val="bg2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Группа 46">
            <a:extLst>
              <a:ext uri="{FF2B5EF4-FFF2-40B4-BE49-F238E27FC236}">
                <a16:creationId xmlns:a16="http://schemas.microsoft.com/office/drawing/2014/main" id="{D6608629-3C48-4C3A-962B-2C2F771B3954}"/>
              </a:ext>
            </a:extLst>
          </p:cNvPr>
          <p:cNvGrpSpPr/>
          <p:nvPr/>
        </p:nvGrpSpPr>
        <p:grpSpPr>
          <a:xfrm>
            <a:off x="4472726" y="2919136"/>
            <a:ext cx="525590" cy="677770"/>
            <a:chOff x="1126122" y="3628529"/>
            <a:chExt cx="525590" cy="649721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2F8CE3A5-40D8-485A-A3CE-730EDFA4F1E4}"/>
                </a:ext>
              </a:extLst>
            </p:cNvPr>
            <p:cNvSpPr txBox="1"/>
            <p:nvPr/>
          </p:nvSpPr>
          <p:spPr>
            <a:xfrm>
              <a:off x="1126122" y="3628529"/>
              <a:ext cx="525590" cy="2098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700"/>
                </a:spcAft>
              </a:pPr>
              <a:r>
                <a:rPr lang="en-US" sz="14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+</a:t>
              </a:r>
              <a:r>
                <a:rPr lang="ru-RU" sz="14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26</a:t>
              </a:r>
              <a:r>
                <a:rPr lang="en-US" sz="11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%</a:t>
              </a:r>
              <a:endParaRPr lang="en-US" sz="1400" dirty="0">
                <a:solidFill>
                  <a:schemeClr val="bg2"/>
                </a:solidFill>
                <a:ea typeface="Gerbera Light" pitchFamily="34" charset="-122"/>
                <a:cs typeface="Gerbera Light" pitchFamily="34" charset="-120"/>
              </a:endParaRPr>
            </a:p>
          </p:txBody>
        </p:sp>
        <p:grpSp>
          <p:nvGrpSpPr>
            <p:cNvPr id="49" name="Группа 48">
              <a:extLst>
                <a:ext uri="{FF2B5EF4-FFF2-40B4-BE49-F238E27FC236}">
                  <a16:creationId xmlns:a16="http://schemas.microsoft.com/office/drawing/2014/main" id="{C8A463C4-29F1-4882-AB63-5FFAA88D3BCC}"/>
                </a:ext>
              </a:extLst>
            </p:cNvPr>
            <p:cNvGrpSpPr/>
            <p:nvPr/>
          </p:nvGrpSpPr>
          <p:grpSpPr>
            <a:xfrm>
              <a:off x="1212705" y="3887725"/>
              <a:ext cx="352425" cy="390525"/>
              <a:chOff x="1215175" y="3909689"/>
              <a:chExt cx="352425" cy="390525"/>
            </a:xfrm>
          </p:grpSpPr>
          <p:pic>
            <p:nvPicPr>
              <p:cNvPr id="50" name="Рисунок 49">
                <a:extLst>
                  <a:ext uri="{FF2B5EF4-FFF2-40B4-BE49-F238E27FC236}">
                    <a16:creationId xmlns:a16="http://schemas.microsoft.com/office/drawing/2014/main" id="{F00DAAE2-8B67-4BDA-BE83-9CEE4BBE40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1215175" y="3947789"/>
                <a:ext cx="352425" cy="352425"/>
              </a:xfrm>
              <a:prstGeom prst="rect">
                <a:avLst/>
              </a:prstGeom>
            </p:spPr>
          </p:pic>
          <p:cxnSp>
            <p:nvCxnSpPr>
              <p:cNvPr id="51" name="Прямая соединительная линия 50">
                <a:extLst>
                  <a:ext uri="{FF2B5EF4-FFF2-40B4-BE49-F238E27FC236}">
                    <a16:creationId xmlns:a16="http://schemas.microsoft.com/office/drawing/2014/main" id="{97B8236A-8112-4C19-B7D9-3D02C3101E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5175" y="3909689"/>
                <a:ext cx="352425" cy="0"/>
              </a:xfrm>
              <a:prstGeom prst="line">
                <a:avLst/>
              </a:prstGeom>
              <a:ln w="28575" cap="rnd">
                <a:solidFill>
                  <a:schemeClr val="bg2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Группа 51">
            <a:extLst>
              <a:ext uri="{FF2B5EF4-FFF2-40B4-BE49-F238E27FC236}">
                <a16:creationId xmlns:a16="http://schemas.microsoft.com/office/drawing/2014/main" id="{FCD16951-BD13-44A4-81D0-58008AD1EA11}"/>
              </a:ext>
            </a:extLst>
          </p:cNvPr>
          <p:cNvGrpSpPr/>
          <p:nvPr/>
        </p:nvGrpSpPr>
        <p:grpSpPr>
          <a:xfrm>
            <a:off x="5586364" y="1649782"/>
            <a:ext cx="525590" cy="677770"/>
            <a:chOff x="1126122" y="3628529"/>
            <a:chExt cx="525590" cy="649721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6358E36C-953B-4710-813B-B581DEB77178}"/>
                </a:ext>
              </a:extLst>
            </p:cNvPr>
            <p:cNvSpPr txBox="1"/>
            <p:nvPr/>
          </p:nvSpPr>
          <p:spPr>
            <a:xfrm>
              <a:off x="1126122" y="3628529"/>
              <a:ext cx="525590" cy="2098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700"/>
                </a:spcAft>
              </a:pPr>
              <a:r>
                <a:rPr lang="en-US" sz="14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+</a:t>
              </a:r>
              <a:r>
                <a:rPr lang="ru-RU" sz="14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63</a:t>
              </a:r>
              <a:r>
                <a:rPr lang="en-US" sz="1100" dirty="0">
                  <a:solidFill>
                    <a:schemeClr val="bg2"/>
                  </a:solidFill>
                  <a:ea typeface="Gerbera Light" pitchFamily="34" charset="-122"/>
                  <a:cs typeface="Gerbera Light" pitchFamily="34" charset="-120"/>
                </a:rPr>
                <a:t>%</a:t>
              </a:r>
              <a:endParaRPr lang="en-US" sz="1400" dirty="0">
                <a:solidFill>
                  <a:schemeClr val="bg2"/>
                </a:solidFill>
                <a:ea typeface="Gerbera Light" pitchFamily="34" charset="-122"/>
                <a:cs typeface="Gerbera Light" pitchFamily="34" charset="-120"/>
              </a:endParaRPr>
            </a:p>
          </p:txBody>
        </p:sp>
        <p:grpSp>
          <p:nvGrpSpPr>
            <p:cNvPr id="54" name="Группа 53">
              <a:extLst>
                <a:ext uri="{FF2B5EF4-FFF2-40B4-BE49-F238E27FC236}">
                  <a16:creationId xmlns:a16="http://schemas.microsoft.com/office/drawing/2014/main" id="{06AE3F1A-9584-47EF-A0D1-FCE206CCB553}"/>
                </a:ext>
              </a:extLst>
            </p:cNvPr>
            <p:cNvGrpSpPr/>
            <p:nvPr/>
          </p:nvGrpSpPr>
          <p:grpSpPr>
            <a:xfrm>
              <a:off x="1212705" y="3887725"/>
              <a:ext cx="352425" cy="390525"/>
              <a:chOff x="1215175" y="3909689"/>
              <a:chExt cx="352425" cy="390525"/>
            </a:xfrm>
          </p:grpSpPr>
          <p:pic>
            <p:nvPicPr>
              <p:cNvPr id="55" name="Рисунок 54">
                <a:extLst>
                  <a:ext uri="{FF2B5EF4-FFF2-40B4-BE49-F238E27FC236}">
                    <a16:creationId xmlns:a16="http://schemas.microsoft.com/office/drawing/2014/main" id="{2CA53EE4-2C59-4A52-BE3A-98827C4788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1215175" y="3947789"/>
                <a:ext cx="352425" cy="352425"/>
              </a:xfrm>
              <a:prstGeom prst="rect">
                <a:avLst/>
              </a:prstGeom>
            </p:spPr>
          </p:pic>
          <p:cxnSp>
            <p:nvCxnSpPr>
              <p:cNvPr id="56" name="Прямая соединительная линия 55">
                <a:extLst>
                  <a:ext uri="{FF2B5EF4-FFF2-40B4-BE49-F238E27FC236}">
                    <a16:creationId xmlns:a16="http://schemas.microsoft.com/office/drawing/2014/main" id="{30F7FDC2-E841-437F-AD3F-ED909D9C6A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5175" y="3909689"/>
                <a:ext cx="352425" cy="0"/>
              </a:xfrm>
              <a:prstGeom prst="line">
                <a:avLst/>
              </a:prstGeom>
              <a:ln w="28575" cap="rnd">
                <a:solidFill>
                  <a:schemeClr val="bg2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9" name="Прямая соединительная линия 58">
            <a:extLst>
              <a:ext uri="{FF2B5EF4-FFF2-40B4-BE49-F238E27FC236}">
                <a16:creationId xmlns:a16="http://schemas.microsoft.com/office/drawing/2014/main" id="{12849548-3BA4-4ED8-8BDA-0E9125C3DBF2}"/>
              </a:ext>
            </a:extLst>
          </p:cNvPr>
          <p:cNvCxnSpPr/>
          <p:nvPr/>
        </p:nvCxnSpPr>
        <p:spPr>
          <a:xfrm>
            <a:off x="7747818" y="4717336"/>
            <a:ext cx="3793942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3275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D47507FC-FB88-4752-9D3D-79452491AAE5}"/>
              </a:ext>
            </a:extLst>
          </p:cNvPr>
          <p:cNvSpPr/>
          <p:nvPr/>
        </p:nvSpPr>
        <p:spPr>
          <a:xfrm>
            <a:off x="294641" y="1019175"/>
            <a:ext cx="6664960" cy="5554345"/>
          </a:xfrm>
          <a:prstGeom prst="roundRect">
            <a:avLst>
              <a:gd name="adj" fmla="val 683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верхние углы 13">
            <a:extLst>
              <a:ext uri="{FF2B5EF4-FFF2-40B4-BE49-F238E27FC236}">
                <a16:creationId xmlns:a16="http://schemas.microsoft.com/office/drawing/2014/main" id="{5AFD0132-FAA3-4AD7-A3DB-7A8537BB958E}"/>
              </a:ext>
            </a:extLst>
          </p:cNvPr>
          <p:cNvSpPr/>
          <p:nvPr/>
        </p:nvSpPr>
        <p:spPr>
          <a:xfrm>
            <a:off x="294641" y="5187437"/>
            <a:ext cx="6664960" cy="1386083"/>
          </a:xfrm>
          <a:prstGeom prst="round2SameRect">
            <a:avLst>
              <a:gd name="adj1" fmla="val 0"/>
              <a:gd name="adj2" fmla="val 26780"/>
            </a:avLst>
          </a:prstGeom>
          <a:solidFill>
            <a:schemeClr val="bg2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E9E912A6-A41B-41C9-8A11-AB6FEB771FAE}"/>
              </a:ext>
            </a:extLst>
          </p:cNvPr>
          <p:cNvSpPr/>
          <p:nvPr/>
        </p:nvSpPr>
        <p:spPr>
          <a:xfrm>
            <a:off x="651192" y="5606060"/>
            <a:ext cx="6117908" cy="471674"/>
          </a:xfrm>
          <a:prstGeom prst="roundRect">
            <a:avLst>
              <a:gd name="adj" fmla="val 355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56E0A50D-4059-4666-B28B-47ABDA22A9D8}"/>
              </a:ext>
            </a:extLst>
          </p:cNvPr>
          <p:cNvSpPr/>
          <p:nvPr/>
        </p:nvSpPr>
        <p:spPr>
          <a:xfrm>
            <a:off x="7361824" y="1198880"/>
            <a:ext cx="4535536" cy="5374640"/>
          </a:xfrm>
          <a:prstGeom prst="roundRect">
            <a:avLst>
              <a:gd name="adj" fmla="val 636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: скругленные верхние углы 19">
            <a:extLst>
              <a:ext uri="{FF2B5EF4-FFF2-40B4-BE49-F238E27FC236}">
                <a16:creationId xmlns:a16="http://schemas.microsoft.com/office/drawing/2014/main" id="{7B016B76-C86F-46CB-9778-1F83086FBFDF}"/>
              </a:ext>
            </a:extLst>
          </p:cNvPr>
          <p:cNvSpPr/>
          <p:nvPr/>
        </p:nvSpPr>
        <p:spPr>
          <a:xfrm>
            <a:off x="7361824" y="1019175"/>
            <a:ext cx="4535536" cy="904540"/>
          </a:xfrm>
          <a:prstGeom prst="round2SameRect">
            <a:avLst>
              <a:gd name="adj1" fmla="val 27748"/>
              <a:gd name="adj2" fmla="val 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56AAC-7AF4-4781-FB8B-4CE080FB4A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95000"/>
              </a:lnSpc>
            </a:pPr>
            <a:r>
              <a:rPr lang="ru-RU" dirty="0"/>
              <a:t>Приток средств на вклады ФЛ вырос на фоне роста ставки ЦБ РФ</a:t>
            </a:r>
            <a:endParaRPr lang="ru-RU" baseline="30000" dirty="0"/>
          </a:p>
        </p:txBody>
      </p:sp>
      <p:sp>
        <p:nvSpPr>
          <p:cNvPr id="9" name="Нижний колонтитул 84">
            <a:extLst>
              <a:ext uri="{FF2B5EF4-FFF2-40B4-BE49-F238E27FC236}">
                <a16:creationId xmlns:a16="http://schemas.microsoft.com/office/drawing/2014/main" id="{88EB6B21-579A-F506-E495-6D5679A53EBB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579982" y="6149975"/>
            <a:ext cx="2743200" cy="369888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Источник: ЦБ РФ, </a:t>
            </a:r>
            <a:r>
              <a:rPr kumimoji="0" lang="ru-RU" sz="1000" b="0" i="0" u="none" strike="noStrike" kern="1200" cap="none" spc="0" normalizeH="0" baseline="0" noProof="0" dirty="0" err="1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Мосбиржа</a:t>
            </a: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7779981" y="1194446"/>
            <a:ext cx="377406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b="0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физических лиц</a:t>
            </a:r>
            <a:r>
              <a:rPr lang="en-US" sz="1800" b="0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0" noProof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активы ФЛ на брокерских счетах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79981" y="2289264"/>
            <a:ext cx="3832037" cy="376663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spcAft>
                <a:spcPts val="700"/>
              </a:spcAft>
            </a:pPr>
            <a:r>
              <a:rPr lang="ru-RU" sz="140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Вклады населения 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(без учета счетов </a:t>
            </a:r>
            <a:r>
              <a:rPr lang="ru-RU" sz="1400" b="0" dirty="0" err="1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эскроу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) выросли на </a:t>
            </a:r>
            <a:r>
              <a: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26</a:t>
            </a:r>
            <a:r>
              <a:rPr lang="ru-RU" sz="140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% 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(или на </a:t>
            </a:r>
            <a:r>
              <a:rPr lang="en-US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11,9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 трлн</a:t>
            </a:r>
            <a:r>
              <a:rPr lang="en-US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 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руб.) с начала 2024 года до </a:t>
            </a:r>
            <a:r>
              <a:rPr lang="ru-RU" sz="140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5</a:t>
            </a:r>
            <a:r>
              <a: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7</a:t>
            </a:r>
            <a:r>
              <a:rPr lang="ru-RU" sz="140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,5 трлн руб. 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на конец 2024 г.</a:t>
            </a:r>
          </a:p>
          <a:p>
            <a:pPr>
              <a:spcAft>
                <a:spcPts val="700"/>
              </a:spcAft>
            </a:pP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Динамика обусловлена </a:t>
            </a:r>
            <a:r>
              <a:rPr lang="ru-RU" sz="140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увеличившимся доходам населения и высоким ставкам по вкладам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.</a:t>
            </a:r>
          </a:p>
          <a:p>
            <a:pPr>
              <a:spcAft>
                <a:spcPts val="700"/>
              </a:spcAft>
            </a:pP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На конец 2024 года </a:t>
            </a:r>
            <a:r>
              <a:rPr lang="ru-RU" sz="140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активы ФЛ на брокерских счетах достигли 10,6 трлн руб. 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(+15% г</a:t>
            </a:r>
            <a:r>
              <a:rPr lang="en-US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/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г). Из указанной суммы 96%</a:t>
            </a:r>
            <a:r>
              <a:rPr lang="en-US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 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трлн руб. приходилось на ценные бумаги и 4% - на денежные средства в рублях и иностранной валюте. </a:t>
            </a:r>
          </a:p>
          <a:p>
            <a:pPr>
              <a:spcAft>
                <a:spcPts val="700"/>
              </a:spcAft>
            </a:pP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По данным </a:t>
            </a:r>
            <a:r>
              <a:rPr lang="ru-RU" sz="1400" b="0" dirty="0" err="1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Мосбиржи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, на конец 2024 г. </a:t>
            </a:r>
            <a:r>
              <a:rPr lang="ru-RU" sz="140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количество частных инвесторов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, имеющих брокерские счета достигло 35,1 млн, увеличившись на 5,4 млн за год.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637950" y="1328387"/>
            <a:ext cx="592581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b="0" noProof="0" dirty="0">
                <a:solidFill>
                  <a:srgbClr val="3805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физических лиц, трлн руб.</a:t>
            </a:r>
            <a:endParaRPr kumimoji="0" lang="ru-RU" sz="1800" b="0" i="0" u="none" strike="noStrike" kern="1200" cap="none" spc="0" normalizeH="0" baseline="30000" noProof="0" dirty="0">
              <a:ln>
                <a:noFill/>
              </a:ln>
              <a:solidFill>
                <a:srgbClr val="38056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5" name="Chart 14"/>
          <p:cNvGraphicFramePr/>
          <p:nvPr>
            <p:extLst>
              <p:ext uri="{D42A27DB-BD31-4B8C-83A1-F6EECF244321}">
                <p14:modId xmlns:p14="http://schemas.microsoft.com/office/powerpoint/2010/main" val="4077875840"/>
              </p:ext>
            </p:extLst>
          </p:nvPr>
        </p:nvGraphicFramePr>
        <p:xfrm>
          <a:off x="579982" y="2103420"/>
          <a:ext cx="6155796" cy="39997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24832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D45F8381-CA30-4E42-9F5E-A22D4FFF6C6D}"/>
              </a:ext>
            </a:extLst>
          </p:cNvPr>
          <p:cNvGrpSpPr/>
          <p:nvPr/>
        </p:nvGrpSpPr>
        <p:grpSpPr>
          <a:xfrm>
            <a:off x="7962495" y="-738616"/>
            <a:ext cx="4816015" cy="2497270"/>
            <a:chOff x="6354893" y="-738616"/>
            <a:chExt cx="4816015" cy="2497270"/>
          </a:xfrm>
        </p:grpSpPr>
        <p:pic>
          <p:nvPicPr>
            <p:cNvPr id="21" name="Рисунок 20">
              <a:extLst>
                <a:ext uri="{FF2B5EF4-FFF2-40B4-BE49-F238E27FC236}">
                  <a16:creationId xmlns:a16="http://schemas.microsoft.com/office/drawing/2014/main" id="{8277481F-F559-430F-9086-59EE9ACA2B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8537245" y="-498771"/>
              <a:ext cx="2633663" cy="2257425"/>
            </a:xfrm>
            <a:prstGeom prst="rect">
              <a:avLst/>
            </a:prstGeom>
          </p:spPr>
        </p:pic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id="{24217632-BBB6-49D4-A9DF-901EE35300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 rot="10800000">
              <a:off x="6354893" y="-738616"/>
              <a:ext cx="2633663" cy="2257425"/>
            </a:xfrm>
            <a:prstGeom prst="rect">
              <a:avLst/>
            </a:prstGeom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C4137C66-2BC8-4B57-8C54-8F5A004F6144}"/>
              </a:ext>
            </a:extLst>
          </p:cNvPr>
          <p:cNvSpPr txBox="1"/>
          <p:nvPr/>
        </p:nvSpPr>
        <p:spPr>
          <a:xfrm>
            <a:off x="294641" y="1046498"/>
            <a:ext cx="578164" cy="562630"/>
          </a:xfrm>
          <a:prstGeom prst="roundRect">
            <a:avLst>
              <a:gd name="adj" fmla="val 50000"/>
            </a:avLst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ru-RU" sz="2000" b="0" dirty="0">
              <a:solidFill>
                <a:schemeClr val="accent5"/>
              </a:solidFill>
            </a:endParaRP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2B4C2B8C-CC16-4ADE-A387-84D06F4B8192}"/>
              </a:ext>
            </a:extLst>
          </p:cNvPr>
          <p:cNvSpPr/>
          <p:nvPr/>
        </p:nvSpPr>
        <p:spPr>
          <a:xfrm>
            <a:off x="6286011" y="1971531"/>
            <a:ext cx="5553566" cy="4601988"/>
          </a:xfrm>
          <a:prstGeom prst="roundRect">
            <a:avLst>
              <a:gd name="adj" fmla="val 780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9">
            <a:extLst>
              <a:ext uri="{FF2B5EF4-FFF2-40B4-BE49-F238E27FC236}">
                <a16:creationId xmlns:a16="http://schemas.microsoft.com/office/drawing/2014/main" id="{71F0925E-4D3E-4DD2-AE83-5EF599671A50}"/>
              </a:ext>
            </a:extLst>
          </p:cNvPr>
          <p:cNvSpPr/>
          <p:nvPr/>
        </p:nvSpPr>
        <p:spPr>
          <a:xfrm>
            <a:off x="6286010" y="1971533"/>
            <a:ext cx="5553566" cy="659908"/>
          </a:xfrm>
          <a:prstGeom prst="round2SameRect">
            <a:avLst>
              <a:gd name="adj1" fmla="val 45920"/>
              <a:gd name="adj2" fmla="val 0"/>
            </a:avLst>
          </a:prstGeom>
          <a:solidFill>
            <a:schemeClr val="tx2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28980750-78C3-497F-B5EE-45D491AC0A39}"/>
              </a:ext>
            </a:extLst>
          </p:cNvPr>
          <p:cNvSpPr/>
          <p:nvPr/>
        </p:nvSpPr>
        <p:spPr>
          <a:xfrm>
            <a:off x="294638" y="1971530"/>
            <a:ext cx="5611352" cy="4601989"/>
          </a:xfrm>
          <a:prstGeom prst="roundRect">
            <a:avLst>
              <a:gd name="adj" fmla="val 803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51223A-E5D6-448A-AC93-31886CC317B5}"/>
              </a:ext>
            </a:extLst>
          </p:cNvPr>
          <p:cNvSpPr txBox="1"/>
          <p:nvPr/>
        </p:nvSpPr>
        <p:spPr>
          <a:xfrm>
            <a:off x="6615646" y="2132210"/>
            <a:ext cx="3980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0" dirty="0">
                <a:solidFill>
                  <a:schemeClr val="bg1"/>
                </a:solidFill>
              </a:rPr>
              <a:t>Ключевые факты начала 2025 года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56AAC-7AF4-4781-FB8B-4CE080FB4A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95000"/>
              </a:lnSpc>
            </a:pPr>
            <a:r>
              <a:rPr lang="ru-RU" sz="3200" dirty="0"/>
              <a:t>СК Ренессанс Жизнь</a:t>
            </a:r>
            <a:endParaRPr lang="ru-RU" sz="3200" baseline="30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1053179" y="2863944"/>
            <a:ext cx="4337971" cy="32316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1000"/>
              </a:spcAft>
              <a:buClr>
                <a:schemeClr val="bg2"/>
              </a:buClr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Топ4 Российского рынка страхования жизни по итогам 2024 года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1000"/>
              </a:spcAft>
              <a:buClr>
                <a:schemeClr val="bg2"/>
              </a:buClr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Сборы 96,5 млрд рублей</a:t>
            </a:r>
          </a:p>
          <a:p>
            <a:pPr marL="285750" indent="-285750">
              <a:spcBef>
                <a:spcPts val="0"/>
              </a:spcBef>
              <a:spcAft>
                <a:spcPts val="10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/>
            </a:pPr>
            <a:r>
              <a:rPr lang="ru-RU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Средний срок страхования 4 года</a:t>
            </a:r>
          </a:p>
          <a:p>
            <a:pPr marL="285750" indent="-285750">
              <a:spcBef>
                <a:spcPts val="0"/>
              </a:spcBef>
              <a:spcAft>
                <a:spcPts val="10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/>
            </a:pPr>
            <a:r>
              <a:rPr lang="ru-RU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Доля коротких продуктов 1/3 от бизнеса 2024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1000"/>
              </a:spcAft>
              <a:buClr>
                <a:schemeClr val="bg2"/>
              </a:buClr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Рост сборов относительно 2023 года </a:t>
            </a:r>
            <a:r>
              <a:rPr lang="en-US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+61</a:t>
            </a: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%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1000"/>
              </a:spcAft>
              <a:buClr>
                <a:schemeClr val="bg2"/>
              </a:buClr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Завершена сделка по приобретению </a:t>
            </a:r>
            <a:r>
              <a:rPr lang="ru-RU" sz="1600" b="0" dirty="0" err="1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РЛайф</a:t>
            </a: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 и прием портфеля ВСК Линия Жизни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1000"/>
              </a:spcAft>
              <a:buClr>
                <a:schemeClr val="bg2"/>
              </a:buClr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Запуск НПФ Ренессанс Накопления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69572" y="2814740"/>
            <a:ext cx="3986441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000"/>
              </a:spcAft>
              <a:buClr>
                <a:schemeClr val="bg2"/>
              </a:buClr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Динамика нового бизнеса превышает целевые +15%</a:t>
            </a:r>
          </a:p>
          <a:p>
            <a:pPr lvl="0">
              <a:spcAft>
                <a:spcPts val="1000"/>
              </a:spcAft>
              <a:buClr>
                <a:schemeClr val="bg2"/>
              </a:buClr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Получена лицензия Управляющей компании № 21-000-1-01139 от 06.03.2025</a:t>
            </a:r>
          </a:p>
          <a:p>
            <a:pPr lvl="0">
              <a:spcAft>
                <a:spcPts val="1000"/>
              </a:spcAft>
              <a:buClr>
                <a:schemeClr val="bg2"/>
              </a:buClr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Совершена первая на рынке продажа договора Долевого страхования жизни (ДСЖ)</a:t>
            </a:r>
          </a:p>
          <a:p>
            <a:pPr lvl="0">
              <a:spcAft>
                <a:spcPts val="1000"/>
              </a:spcAft>
              <a:buClr>
                <a:schemeClr val="bg2"/>
              </a:buClr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Старт продаж ДСЖ в </a:t>
            </a:r>
            <a:r>
              <a:rPr lang="en-US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Digital</a:t>
            </a: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-канале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14354B-3FE5-49AD-8F88-55714F315A74}"/>
              </a:ext>
            </a:extLst>
          </p:cNvPr>
          <p:cNvSpPr txBox="1"/>
          <p:nvPr/>
        </p:nvSpPr>
        <p:spPr>
          <a:xfrm>
            <a:off x="989105" y="1046498"/>
            <a:ext cx="3960495" cy="562630"/>
          </a:xfrm>
          <a:prstGeom prst="roundRect">
            <a:avLst>
              <a:gd name="adj" fmla="val 50000"/>
            </a:avLst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ru-RU" sz="2000" b="0" dirty="0">
                <a:solidFill>
                  <a:schemeClr val="accent5"/>
                </a:solidFill>
              </a:rPr>
              <a:t>Итоги 2024 и начала 2025</a:t>
            </a:r>
          </a:p>
        </p:txBody>
      </p:sp>
      <p:sp>
        <p:nvSpPr>
          <p:cNvPr id="8" name="Скругленный прямоугольник 19">
            <a:extLst>
              <a:ext uri="{FF2B5EF4-FFF2-40B4-BE49-F238E27FC236}">
                <a16:creationId xmlns:a16="http://schemas.microsoft.com/office/drawing/2014/main" id="{44F0C779-76FB-41AF-8D29-F8DFA739C5AC}"/>
              </a:ext>
            </a:extLst>
          </p:cNvPr>
          <p:cNvSpPr/>
          <p:nvPr/>
        </p:nvSpPr>
        <p:spPr>
          <a:xfrm>
            <a:off x="294639" y="1971533"/>
            <a:ext cx="5611352" cy="659908"/>
          </a:xfrm>
          <a:prstGeom prst="round2SameRect">
            <a:avLst>
              <a:gd name="adj1" fmla="val 45920"/>
              <a:gd name="adj2" fmla="val 0"/>
            </a:avLst>
          </a:prstGeom>
          <a:solidFill>
            <a:schemeClr val="tx2"/>
          </a:solidFill>
          <a:ln w="952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563EE4-A5F3-41B3-9EBF-932126CC71E2}"/>
              </a:ext>
            </a:extLst>
          </p:cNvPr>
          <p:cNvSpPr txBox="1"/>
          <p:nvPr/>
        </p:nvSpPr>
        <p:spPr>
          <a:xfrm>
            <a:off x="577216" y="2132210"/>
            <a:ext cx="28540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0" dirty="0">
                <a:solidFill>
                  <a:schemeClr val="bg1"/>
                </a:solidFill>
              </a:rPr>
              <a:t>Ключевые факты 2024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7C585C1-CF2C-4A99-9726-1D176AE8EF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428774" y="1174726"/>
            <a:ext cx="296888" cy="296888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AA4F9B4-5E9C-4570-B5E7-E6A5AB663E8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28083" y="2863889"/>
            <a:ext cx="264924" cy="25200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6A300BCD-F732-419E-ACE6-74F3316A449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28083" y="3476625"/>
            <a:ext cx="264924" cy="252000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33A3CF01-915F-4C11-BB23-34A29893D5D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28083" y="4841869"/>
            <a:ext cx="264924" cy="252000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4E178201-23EE-43E3-9056-D266986178B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28083" y="5213796"/>
            <a:ext cx="264924" cy="252000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356085B4-3868-48A8-9D68-6B1507693EC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28083" y="5811502"/>
            <a:ext cx="264924" cy="252000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A579E51F-2459-444A-BF62-A56D6AAFF89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716991" y="2863889"/>
            <a:ext cx="264924" cy="252000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86C64C27-18CE-4B24-BC83-E2B939DCAFC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716991" y="3480711"/>
            <a:ext cx="264924" cy="252000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D26618DE-291E-41B5-AE7F-AC715B2E330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716991" y="4316945"/>
            <a:ext cx="264924" cy="252000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B89E4696-9A41-4D8E-87A7-F60E7C24213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716991" y="5193232"/>
            <a:ext cx="264924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988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6A2B7961-A846-43AC-BCB7-822F529C668B}"/>
              </a:ext>
            </a:extLst>
          </p:cNvPr>
          <p:cNvSpPr/>
          <p:nvPr/>
        </p:nvSpPr>
        <p:spPr>
          <a:xfrm>
            <a:off x="294640" y="940842"/>
            <a:ext cx="5572759" cy="2200602"/>
          </a:xfrm>
          <a:prstGeom prst="roundRect">
            <a:avLst>
              <a:gd name="adj" fmla="val 1193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BCAA1BDF-0829-4F43-B8A4-E810242B3183}"/>
              </a:ext>
            </a:extLst>
          </p:cNvPr>
          <p:cNvSpPr/>
          <p:nvPr/>
        </p:nvSpPr>
        <p:spPr>
          <a:xfrm>
            <a:off x="374350" y="1013018"/>
            <a:ext cx="2740325" cy="400246"/>
          </a:xfrm>
          <a:prstGeom prst="roundRect">
            <a:avLst>
              <a:gd name="adj" fmla="val 48093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9505094-E540-49EF-9D5E-A1FEA5DF1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355577" y="224164"/>
            <a:ext cx="2633663" cy="225742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4C4E301-AFAC-453F-9AAA-2010891DBD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0800000">
            <a:off x="10299313" y="224164"/>
            <a:ext cx="2633663" cy="2257425"/>
          </a:xfrm>
          <a:prstGeom prst="rect">
            <a:avLst/>
          </a:prstGeom>
        </p:spPr>
      </p:pic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768923B4-AF5A-4DD0-81E7-926BFCA97154}"/>
              </a:ext>
            </a:extLst>
          </p:cNvPr>
          <p:cNvSpPr/>
          <p:nvPr/>
        </p:nvSpPr>
        <p:spPr>
          <a:xfrm>
            <a:off x="294640" y="3367437"/>
            <a:ext cx="5572759" cy="2645535"/>
          </a:xfrm>
          <a:prstGeom prst="roundRect">
            <a:avLst>
              <a:gd name="adj" fmla="val 997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1C149493-715F-4F78-905A-D3078C379DBF}"/>
              </a:ext>
            </a:extLst>
          </p:cNvPr>
          <p:cNvSpPr/>
          <p:nvPr/>
        </p:nvSpPr>
        <p:spPr>
          <a:xfrm>
            <a:off x="6096000" y="940843"/>
            <a:ext cx="5801359" cy="5072130"/>
          </a:xfrm>
          <a:prstGeom prst="roundRect">
            <a:avLst>
              <a:gd name="adj" fmla="val 61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56AAC-7AF4-4781-FB8B-4CE080FB4A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95000"/>
              </a:lnSpc>
            </a:pPr>
            <a:r>
              <a:rPr lang="ru-RU" dirty="0">
                <a:latin typeface="+mn-lt"/>
              </a:rPr>
              <a:t>Взгляд на рынок</a:t>
            </a:r>
            <a:endParaRPr lang="ru-RU" baseline="30000" dirty="0"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558551" y="1584686"/>
            <a:ext cx="4832599" cy="13080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+mn-lt"/>
                <a:ea typeface="Gerbera Light" pitchFamily="34" charset="-122"/>
                <a:cs typeface="Arial" panose="020B0604020202020204" pitchFamily="34" charset="0"/>
              </a:rPr>
              <a:t>Доминирование продуктов с гарантированной доходностью над инвестиционными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+mn-lt"/>
                <a:ea typeface="Gerbera Light" pitchFamily="34" charset="-122"/>
                <a:cs typeface="Arial" panose="020B0604020202020204" pitchFamily="34" charset="0"/>
              </a:rPr>
              <a:t>Исторически самые низкие сроки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+mn-lt"/>
                <a:ea typeface="Gerbera Light" pitchFamily="34" charset="-122"/>
                <a:cs typeface="Arial" panose="020B0604020202020204" pitchFamily="34" charset="0"/>
              </a:rPr>
              <a:t>Инверсия кривой подталкивает клиентов к короткому горизонту планирования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558550" y="4016318"/>
            <a:ext cx="4984999" cy="18004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+mn-lt"/>
                <a:ea typeface="Gerbera Light" pitchFamily="34" charset="-122"/>
                <a:cs typeface="Arial" panose="020B0604020202020204" pitchFamily="34" charset="0"/>
              </a:rPr>
              <a:t>Снижение ставок, которое будет увеличивать сроки страхования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600" b="0" dirty="0" err="1">
                <a:solidFill>
                  <a:schemeClr val="accent5"/>
                </a:solidFill>
                <a:latin typeface="+mn-lt"/>
                <a:ea typeface="Gerbera Light" pitchFamily="34" charset="-122"/>
                <a:cs typeface="Arial" panose="020B0604020202020204" pitchFamily="34" charset="0"/>
              </a:rPr>
              <a:t>Переток</a:t>
            </a:r>
            <a:r>
              <a:rPr lang="ru-RU" sz="1600" b="0" dirty="0">
                <a:solidFill>
                  <a:schemeClr val="accent5"/>
                </a:solidFill>
                <a:latin typeface="+mn-lt"/>
                <a:ea typeface="Gerbera Light" pitchFamily="34" charset="-122"/>
                <a:cs typeface="Arial" panose="020B0604020202020204" pitchFamily="34" charset="0"/>
              </a:rPr>
              <a:t> активов из денежного рынка в ценные бумаги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bg2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+mn-lt"/>
                <a:ea typeface="Gerbera Light" pitchFamily="34" charset="-122"/>
                <a:cs typeface="Arial" panose="020B0604020202020204" pitchFamily="34" charset="0"/>
              </a:rPr>
              <a:t>Сокращение доли продуктов с гарантированным доходом в пользу инвестиционных решений, в том числе ДСЖ</a:t>
            </a:r>
          </a:p>
        </p:txBody>
      </p:sp>
      <p:sp>
        <p:nvSpPr>
          <p:cNvPr id="5" name="TextBox 4"/>
          <p:cNvSpPr txBox="1"/>
          <p:nvPr/>
        </p:nvSpPr>
        <p:spPr>
          <a:xfrm rot="16200000">
            <a:off x="4930713" y="2893281"/>
            <a:ext cx="3281680" cy="263782"/>
          </a:xfrm>
          <a:prstGeom prst="roundRect">
            <a:avLst>
              <a:gd name="adj" fmla="val 32074"/>
            </a:avLst>
          </a:prstGeom>
          <a:solidFill>
            <a:schemeClr val="bg2">
              <a:lumMod val="20000"/>
              <a:lumOff val="80000"/>
              <a:alpha val="40000"/>
            </a:schemeClr>
          </a:solidFill>
        </p:spPr>
        <p:txBody>
          <a:bodyPr wrap="square" lIns="0" tIns="0" rIns="0" bIns="0" rtlCol="0" anchor="ctr">
            <a:noAutofit/>
          </a:bodyPr>
          <a:lstStyle/>
          <a:p>
            <a:pPr algn="ctr">
              <a:spcAft>
                <a:spcPts val="700"/>
              </a:spcAft>
            </a:pPr>
            <a:r>
              <a:rPr lang="ru-RU" sz="1100" b="0" dirty="0">
                <a:solidFill>
                  <a:schemeClr val="accent4">
                    <a:lumMod val="75000"/>
                  </a:schemeClr>
                </a:solidFill>
                <a:latin typeface="+mn-lt"/>
                <a:ea typeface="Gerbera Light" pitchFamily="34" charset="-122"/>
                <a:cs typeface="Gerbera Light" pitchFamily="34" charset="-120"/>
              </a:rPr>
              <a:t>Ключевая ставка</a:t>
            </a:r>
          </a:p>
        </p:txBody>
      </p:sp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8724411"/>
              </p:ext>
            </p:extLst>
          </p:nvPr>
        </p:nvGraphicFramePr>
        <p:xfrm>
          <a:off x="6754243" y="1384332"/>
          <a:ext cx="4784656" cy="42807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79160" y="6215179"/>
            <a:ext cx="847909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0" dirty="0" err="1">
                <a:solidFill>
                  <a:schemeClr val="accent3"/>
                </a:solidFill>
                <a:latin typeface="+mn-lt"/>
                <a:ea typeface="Calibri" panose="020F0502020204030204" pitchFamily="34" charset="0"/>
              </a:rPr>
              <a:t>Дюрация</a:t>
            </a:r>
            <a:r>
              <a:rPr lang="ru-RU" sz="1400" b="0" dirty="0">
                <a:solidFill>
                  <a:schemeClr val="accent3"/>
                </a:solidFill>
                <a:latin typeface="+mn-lt"/>
                <a:ea typeface="Calibri" panose="020F0502020204030204" pitchFamily="34" charset="0"/>
              </a:rPr>
              <a:t> индекса корпоративных облигаций </a:t>
            </a:r>
            <a:r>
              <a:rPr lang="ru-RU" sz="1400" b="0" dirty="0" err="1">
                <a:solidFill>
                  <a:schemeClr val="accent3"/>
                </a:solidFill>
                <a:latin typeface="+mn-lt"/>
                <a:ea typeface="Calibri" panose="020F0502020204030204" pitchFamily="34" charset="0"/>
              </a:rPr>
              <a:t>МосБиржи</a:t>
            </a:r>
            <a:r>
              <a:rPr lang="ru-RU" sz="1400" b="0" dirty="0">
                <a:solidFill>
                  <a:schemeClr val="accent3"/>
                </a:solidFill>
                <a:latin typeface="+mn-lt"/>
                <a:ea typeface="Calibri" panose="020F0502020204030204" pitchFamily="34" charset="0"/>
              </a:rPr>
              <a:t> RUCBCPNS составляет лишь 1,6 года</a:t>
            </a:r>
            <a:endParaRPr lang="ru-RU" sz="1400" b="0" dirty="0">
              <a:solidFill>
                <a:schemeClr val="accent3"/>
              </a:solidFill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96691" y="4916565"/>
            <a:ext cx="4442208" cy="250733"/>
          </a:xfrm>
          <a:prstGeom prst="roundRect">
            <a:avLst>
              <a:gd name="adj" fmla="val 24771"/>
            </a:avLst>
          </a:prstGeom>
          <a:solidFill>
            <a:schemeClr val="bg2">
              <a:lumMod val="20000"/>
              <a:lumOff val="80000"/>
              <a:alpha val="40000"/>
            </a:schemeClr>
          </a:solidFill>
        </p:spPr>
        <p:txBody>
          <a:bodyPr wrap="square" lIns="0" tIns="0" rIns="0" bIns="0" rtlCol="0" anchor="ctr">
            <a:noAutofit/>
          </a:bodyPr>
          <a:lstStyle/>
          <a:p>
            <a:pPr algn="ctr">
              <a:spcAft>
                <a:spcPts val="700"/>
              </a:spcAft>
            </a:pPr>
            <a:r>
              <a:rPr lang="ru-RU" sz="1100" b="0" dirty="0">
                <a:solidFill>
                  <a:schemeClr val="accent4">
                    <a:lumMod val="75000"/>
                  </a:schemeClr>
                </a:solidFill>
                <a:latin typeface="+mn-lt"/>
                <a:ea typeface="Gerbera Light" pitchFamily="34" charset="-122"/>
                <a:cs typeface="Gerbera Light" pitchFamily="34" charset="-120"/>
              </a:rPr>
              <a:t>Срок страхования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BAA3CB-67D1-4614-8DF0-BB7449F18E4C}"/>
              </a:ext>
            </a:extLst>
          </p:cNvPr>
          <p:cNvSpPr txBox="1"/>
          <p:nvPr/>
        </p:nvSpPr>
        <p:spPr>
          <a:xfrm>
            <a:off x="550423" y="1027910"/>
            <a:ext cx="2421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0" dirty="0">
                <a:solidFill>
                  <a:schemeClr val="accent5"/>
                </a:solidFill>
              </a:rPr>
              <a:t>Текущая ситуация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5477B257-D4F5-47A9-85A0-4CBEF2170BCD}"/>
              </a:ext>
            </a:extLst>
          </p:cNvPr>
          <p:cNvSpPr/>
          <p:nvPr/>
        </p:nvSpPr>
        <p:spPr>
          <a:xfrm>
            <a:off x="374350" y="3451715"/>
            <a:ext cx="2740325" cy="400246"/>
          </a:xfrm>
          <a:prstGeom prst="roundRect">
            <a:avLst>
              <a:gd name="adj" fmla="val 48093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B1BECD3-8748-412E-8D9C-75410D095333}"/>
              </a:ext>
            </a:extLst>
          </p:cNvPr>
          <p:cNvSpPr txBox="1"/>
          <p:nvPr/>
        </p:nvSpPr>
        <p:spPr>
          <a:xfrm>
            <a:off x="550423" y="3466709"/>
            <a:ext cx="2421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0" dirty="0">
                <a:solidFill>
                  <a:schemeClr val="accent5"/>
                </a:solidFill>
              </a:rPr>
              <a:t>Ожидаемые тренды</a:t>
            </a:r>
          </a:p>
        </p:txBody>
      </p:sp>
    </p:spTree>
    <p:extLst>
      <p:ext uri="{BB962C8B-B14F-4D97-AF65-F5344CB8AC3E}">
        <p14:creationId xmlns:p14="http://schemas.microsoft.com/office/powerpoint/2010/main" val="4049372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66527007-D164-4B6E-AB1A-20F104A52F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778839" y="3531214"/>
            <a:ext cx="3610656" cy="3094847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959AEAB4-1D16-4836-A739-7B01C1F562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0800000">
            <a:off x="9098147" y="648762"/>
            <a:ext cx="3224831" cy="2764140"/>
          </a:xfrm>
          <a:prstGeom prst="rect">
            <a:avLst/>
          </a:prstGeom>
        </p:spPr>
      </p:pic>
      <p:grpSp>
        <p:nvGrpSpPr>
          <p:cNvPr id="32" name="Группа 31">
            <a:extLst>
              <a:ext uri="{FF2B5EF4-FFF2-40B4-BE49-F238E27FC236}">
                <a16:creationId xmlns:a16="http://schemas.microsoft.com/office/drawing/2014/main" id="{B33866BA-7764-4437-A424-177BEDD27042}"/>
              </a:ext>
            </a:extLst>
          </p:cNvPr>
          <p:cNvGrpSpPr/>
          <p:nvPr/>
        </p:nvGrpSpPr>
        <p:grpSpPr>
          <a:xfrm>
            <a:off x="294641" y="3593923"/>
            <a:ext cx="11602718" cy="2496537"/>
            <a:chOff x="294641" y="1054766"/>
            <a:chExt cx="11602718" cy="2496537"/>
          </a:xfrm>
        </p:grpSpPr>
        <p:sp>
          <p:nvSpPr>
            <p:cNvPr id="33" name="Прямоугольник: скругленные углы 32">
              <a:extLst>
                <a:ext uri="{FF2B5EF4-FFF2-40B4-BE49-F238E27FC236}">
                  <a16:creationId xmlns:a16="http://schemas.microsoft.com/office/drawing/2014/main" id="{CBE8722A-9246-4847-819F-715D1A452603}"/>
                </a:ext>
              </a:extLst>
            </p:cNvPr>
            <p:cNvSpPr/>
            <p:nvPr/>
          </p:nvSpPr>
          <p:spPr>
            <a:xfrm>
              <a:off x="294641" y="1425140"/>
              <a:ext cx="11602718" cy="2126163"/>
            </a:xfrm>
            <a:prstGeom prst="roundRect">
              <a:avLst>
                <a:gd name="adj" fmla="val 1412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: скругленные углы 33">
              <a:extLst>
                <a:ext uri="{FF2B5EF4-FFF2-40B4-BE49-F238E27FC236}">
                  <a16:creationId xmlns:a16="http://schemas.microsoft.com/office/drawing/2014/main" id="{909524E4-44E6-4D27-90DA-2F3EDE87D0BE}"/>
                </a:ext>
              </a:extLst>
            </p:cNvPr>
            <p:cNvSpPr/>
            <p:nvPr/>
          </p:nvSpPr>
          <p:spPr>
            <a:xfrm rot="5400000">
              <a:off x="-476323" y="1828306"/>
              <a:ext cx="2126162" cy="579081"/>
            </a:xfrm>
            <a:prstGeom prst="roundRect">
              <a:avLst>
                <a:gd name="adj" fmla="val 480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: скругленные углы 34">
              <a:extLst>
                <a:ext uri="{FF2B5EF4-FFF2-40B4-BE49-F238E27FC236}">
                  <a16:creationId xmlns:a16="http://schemas.microsoft.com/office/drawing/2014/main" id="{2BC550D4-C4F3-4BDB-9174-B036629A09D0}"/>
                </a:ext>
              </a:extLst>
            </p:cNvPr>
            <p:cNvSpPr/>
            <p:nvPr/>
          </p:nvSpPr>
          <p:spPr>
            <a:xfrm>
              <a:off x="294642" y="1054766"/>
              <a:ext cx="3315333" cy="603164"/>
            </a:xfrm>
            <a:prstGeom prst="roundRect">
              <a:avLst>
                <a:gd name="adj" fmla="val 480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: скругленные углы 35">
              <a:extLst>
                <a:ext uri="{FF2B5EF4-FFF2-40B4-BE49-F238E27FC236}">
                  <a16:creationId xmlns:a16="http://schemas.microsoft.com/office/drawing/2014/main" id="{5844A508-9CE5-4966-BB29-54273361D036}"/>
                </a:ext>
              </a:extLst>
            </p:cNvPr>
            <p:cNvSpPr/>
            <p:nvPr/>
          </p:nvSpPr>
          <p:spPr>
            <a:xfrm>
              <a:off x="374350" y="1122679"/>
              <a:ext cx="3154983" cy="463506"/>
            </a:xfrm>
            <a:prstGeom prst="roundRect">
              <a:avLst>
                <a:gd name="adj" fmla="val 4809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DE2A9B83-057A-4F65-9193-3AD0514E0241}"/>
              </a:ext>
            </a:extLst>
          </p:cNvPr>
          <p:cNvGrpSpPr/>
          <p:nvPr/>
        </p:nvGrpSpPr>
        <p:grpSpPr>
          <a:xfrm>
            <a:off x="294641" y="1054766"/>
            <a:ext cx="11602718" cy="2126162"/>
            <a:chOff x="294641" y="1054766"/>
            <a:chExt cx="11602718" cy="2126162"/>
          </a:xfrm>
        </p:grpSpPr>
        <p:sp>
          <p:nvSpPr>
            <p:cNvPr id="21" name="Прямоугольник: скругленные углы 20">
              <a:extLst>
                <a:ext uri="{FF2B5EF4-FFF2-40B4-BE49-F238E27FC236}">
                  <a16:creationId xmlns:a16="http://schemas.microsoft.com/office/drawing/2014/main" id="{02FFE6FF-B642-4221-BE6C-520137C31F79}"/>
                </a:ext>
              </a:extLst>
            </p:cNvPr>
            <p:cNvSpPr/>
            <p:nvPr/>
          </p:nvSpPr>
          <p:spPr>
            <a:xfrm>
              <a:off x="294641" y="1425141"/>
              <a:ext cx="11602718" cy="1755786"/>
            </a:xfrm>
            <a:prstGeom prst="roundRect">
              <a:avLst>
                <a:gd name="adj" fmla="val 186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: скругленные углы 21">
              <a:extLst>
                <a:ext uri="{FF2B5EF4-FFF2-40B4-BE49-F238E27FC236}">
                  <a16:creationId xmlns:a16="http://schemas.microsoft.com/office/drawing/2014/main" id="{79753D5B-B5D2-43FB-BDB0-A95B8FFF034C}"/>
                </a:ext>
              </a:extLst>
            </p:cNvPr>
            <p:cNvSpPr/>
            <p:nvPr/>
          </p:nvSpPr>
          <p:spPr>
            <a:xfrm rot="5400000">
              <a:off x="-476323" y="1828306"/>
              <a:ext cx="2126162" cy="579081"/>
            </a:xfrm>
            <a:prstGeom prst="roundRect">
              <a:avLst>
                <a:gd name="adj" fmla="val 480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: скругленные углы 7">
              <a:extLst>
                <a:ext uri="{FF2B5EF4-FFF2-40B4-BE49-F238E27FC236}">
                  <a16:creationId xmlns:a16="http://schemas.microsoft.com/office/drawing/2014/main" id="{4A7F1DB3-4008-4131-B292-CC938EEC39B3}"/>
                </a:ext>
              </a:extLst>
            </p:cNvPr>
            <p:cNvSpPr/>
            <p:nvPr/>
          </p:nvSpPr>
          <p:spPr>
            <a:xfrm>
              <a:off x="294642" y="1054766"/>
              <a:ext cx="3315333" cy="603164"/>
            </a:xfrm>
            <a:prstGeom prst="roundRect">
              <a:avLst>
                <a:gd name="adj" fmla="val 480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: скругленные углы 23">
              <a:extLst>
                <a:ext uri="{FF2B5EF4-FFF2-40B4-BE49-F238E27FC236}">
                  <a16:creationId xmlns:a16="http://schemas.microsoft.com/office/drawing/2014/main" id="{B902B513-C082-4706-9914-05C3CC5A8D32}"/>
                </a:ext>
              </a:extLst>
            </p:cNvPr>
            <p:cNvSpPr/>
            <p:nvPr/>
          </p:nvSpPr>
          <p:spPr>
            <a:xfrm>
              <a:off x="374350" y="1122679"/>
              <a:ext cx="3154983" cy="463506"/>
            </a:xfrm>
            <a:prstGeom prst="roundRect">
              <a:avLst>
                <a:gd name="adj" fmla="val 4809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127C69AA-E6CD-4E11-A6BD-9B277B080237}"/>
              </a:ext>
            </a:extLst>
          </p:cNvPr>
          <p:cNvSpPr/>
          <p:nvPr/>
        </p:nvSpPr>
        <p:spPr>
          <a:xfrm>
            <a:off x="294641" y="280117"/>
            <a:ext cx="5471734" cy="582343"/>
          </a:xfrm>
          <a:prstGeom prst="roundRect">
            <a:avLst>
              <a:gd name="adj" fmla="val 5000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56AAC-7AF4-4781-FB8B-4CE080FB4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8801" y="350838"/>
            <a:ext cx="4839961" cy="409343"/>
          </a:xfrm>
        </p:spPr>
        <p:txBody>
          <a:bodyPr/>
          <a:lstStyle/>
          <a:p>
            <a:pPr algn="ctr">
              <a:lnSpc>
                <a:spcPct val="95000"/>
              </a:lnSpc>
            </a:pPr>
            <a:r>
              <a:rPr lang="ru-RU" dirty="0">
                <a:solidFill>
                  <a:schemeClr val="bg1"/>
                </a:solidFill>
              </a:rPr>
              <a:t>Долевое страхование жизни</a:t>
            </a:r>
            <a:endParaRPr lang="ru-RU" baseline="300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6947239" y="1794473"/>
            <a:ext cx="463473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Создать и запустить собственный </a:t>
            </a:r>
            <a:r>
              <a:rPr lang="ru-RU" sz="1600" b="0" dirty="0" err="1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Маркетплейс</a:t>
            </a: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 ДСЖ для рыночных УК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295159" y="6288010"/>
            <a:ext cx="1011392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lang="ru-RU" sz="1400" b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Наиболее частый вопрос про ДСЖ – Как работает налоговой режим в данном виде страхования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400" b="0" noProof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7260796" y="325066"/>
            <a:ext cx="4321175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Новый продукт на стыке Страхования жизни и Коллективных инвестиций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6947239" y="5378949"/>
            <a:ext cx="4839961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Контроль и учет за операциями Пайщика со стороны Страховщика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7BBFA9-27FE-486C-AF60-AB1D7B24AA9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6546431" y="290668"/>
            <a:ext cx="528177" cy="54888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D0F49EF-5437-4A5F-9073-5B3259CBA9EC}"/>
              </a:ext>
            </a:extLst>
          </p:cNvPr>
          <p:cNvSpPr txBox="1"/>
          <p:nvPr/>
        </p:nvSpPr>
        <p:spPr>
          <a:xfrm>
            <a:off x="562903" y="1162627"/>
            <a:ext cx="2706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0" dirty="0">
                <a:solidFill>
                  <a:schemeClr val="tx2"/>
                </a:solidFill>
              </a:rPr>
              <a:t>Наши ключевые цели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0A5CBE-9DBE-463E-80A7-E648CBCDF2FE}"/>
              </a:ext>
            </a:extLst>
          </p:cNvPr>
          <p:cNvSpPr txBox="1"/>
          <p:nvPr/>
        </p:nvSpPr>
        <p:spPr>
          <a:xfrm>
            <a:off x="1032545" y="1791747"/>
            <a:ext cx="5063455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Сформировать полноценную собственную линейку ОПИФ </a:t>
            </a:r>
            <a:r>
              <a:rPr lang="ru-RU" sz="14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(2 фонда уже готовятся к запуску)</a:t>
            </a:r>
            <a:endParaRPr lang="ru-RU" sz="1600" b="0" dirty="0">
              <a:solidFill>
                <a:schemeClr val="accent5"/>
              </a:solidFill>
              <a:latin typeface="Arial" panose="020B0604020202020204" pitchFamily="34" charset="0"/>
              <a:ea typeface="Gerbera Light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8B2785E-2375-43D7-A468-22F9BD3A4C5C}"/>
              </a:ext>
            </a:extLst>
          </p:cNvPr>
          <p:cNvSpPr txBox="1"/>
          <p:nvPr/>
        </p:nvSpPr>
        <p:spPr>
          <a:xfrm>
            <a:off x="1032545" y="2475462"/>
            <a:ext cx="4475823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Разработать процессы и инфраструктуру для запуска ЗПИФ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0786E8F-8B6A-4333-975E-C9186CB11543}"/>
              </a:ext>
            </a:extLst>
          </p:cNvPr>
          <p:cNvSpPr txBox="1"/>
          <p:nvPr/>
        </p:nvSpPr>
        <p:spPr>
          <a:xfrm>
            <a:off x="6947239" y="2487700"/>
            <a:ext cx="447582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Представить ДСЖ во всех каналах продаж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BD5BE2-B175-4047-8F4A-F13F3EFC5947}"/>
              </a:ext>
            </a:extLst>
          </p:cNvPr>
          <p:cNvSpPr txBox="1"/>
          <p:nvPr/>
        </p:nvSpPr>
        <p:spPr>
          <a:xfrm>
            <a:off x="540694" y="3699638"/>
            <a:ext cx="2930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0" dirty="0">
                <a:solidFill>
                  <a:schemeClr val="tx2"/>
                </a:solidFill>
              </a:rPr>
              <a:t>Выявленные сложности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81C904-04DF-4919-9339-C64EB89DADAA}"/>
              </a:ext>
            </a:extLst>
          </p:cNvPr>
          <p:cNvSpPr txBox="1"/>
          <p:nvPr/>
        </p:nvSpPr>
        <p:spPr>
          <a:xfrm>
            <a:off x="1037663" y="4339974"/>
            <a:ext cx="5063455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Каждая УК или Регистратор имеют свой непохожий ландшафт данных. Обмен документами не унифицирован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24EF9F-E9D0-462D-88F4-4892B007B281}"/>
              </a:ext>
            </a:extLst>
          </p:cNvPr>
          <p:cNvSpPr txBox="1"/>
          <p:nvPr/>
        </p:nvSpPr>
        <p:spPr>
          <a:xfrm>
            <a:off x="1037664" y="5378949"/>
            <a:ext cx="4839961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Квалификация инвесторов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45CA995-C60A-4C0A-A105-05C36705272E}"/>
              </a:ext>
            </a:extLst>
          </p:cNvPr>
          <p:cNvSpPr txBox="1"/>
          <p:nvPr/>
        </p:nvSpPr>
        <p:spPr>
          <a:xfrm>
            <a:off x="6947239" y="4339974"/>
            <a:ext cx="4491858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Проблемы с открытием счетов в Регистраторе ведут к недействительности заключенного договора ДСЖ</a:t>
            </a:r>
          </a:p>
        </p:txBody>
      </p:sp>
      <p:pic>
        <p:nvPicPr>
          <p:cNvPr id="39" name="Image 4">
            <a:extLst>
              <a:ext uri="{FF2B5EF4-FFF2-40B4-BE49-F238E27FC236}">
                <a16:creationId xmlns:a16="http://schemas.microsoft.com/office/drawing/2014/main" id="{B7E277A1-4C18-4810-AABD-82536D5F425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080" y="1782392"/>
            <a:ext cx="267763" cy="255536"/>
          </a:xfrm>
          <a:prstGeom prst="rect">
            <a:avLst/>
          </a:prstGeom>
        </p:spPr>
      </p:pic>
      <p:pic>
        <p:nvPicPr>
          <p:cNvPr id="40" name="Image 4">
            <a:extLst>
              <a:ext uri="{FF2B5EF4-FFF2-40B4-BE49-F238E27FC236}">
                <a16:creationId xmlns:a16="http://schemas.microsoft.com/office/drawing/2014/main" id="{55C209A1-290D-49AC-BDFE-F6C0A8D7AE7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080" y="2476694"/>
            <a:ext cx="267763" cy="255536"/>
          </a:xfrm>
          <a:prstGeom prst="rect">
            <a:avLst/>
          </a:prstGeom>
        </p:spPr>
      </p:pic>
      <p:pic>
        <p:nvPicPr>
          <p:cNvPr id="41" name="Image 4">
            <a:extLst>
              <a:ext uri="{FF2B5EF4-FFF2-40B4-BE49-F238E27FC236}">
                <a16:creationId xmlns:a16="http://schemas.microsoft.com/office/drawing/2014/main" id="{A5C89C72-C859-4D6A-BC3E-B7CD4F0BA2F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46431" y="1782392"/>
            <a:ext cx="267763" cy="255536"/>
          </a:xfrm>
          <a:prstGeom prst="rect">
            <a:avLst/>
          </a:prstGeom>
        </p:spPr>
      </p:pic>
      <p:pic>
        <p:nvPicPr>
          <p:cNvPr id="42" name="Image 4">
            <a:extLst>
              <a:ext uri="{FF2B5EF4-FFF2-40B4-BE49-F238E27FC236}">
                <a16:creationId xmlns:a16="http://schemas.microsoft.com/office/drawing/2014/main" id="{78147768-684C-4DED-95D7-65CDFD3A273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46431" y="2476694"/>
            <a:ext cx="267763" cy="255536"/>
          </a:xfrm>
          <a:prstGeom prst="rect">
            <a:avLst/>
          </a:prstGeom>
        </p:spPr>
      </p:pic>
      <p:pic>
        <p:nvPicPr>
          <p:cNvPr id="43" name="Image 4">
            <a:extLst>
              <a:ext uri="{FF2B5EF4-FFF2-40B4-BE49-F238E27FC236}">
                <a16:creationId xmlns:a16="http://schemas.microsoft.com/office/drawing/2014/main" id="{C6EF211E-14EE-4E2D-ACE1-3188667088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080" y="4354546"/>
            <a:ext cx="267763" cy="255536"/>
          </a:xfrm>
          <a:prstGeom prst="rect">
            <a:avLst/>
          </a:prstGeom>
        </p:spPr>
      </p:pic>
      <p:pic>
        <p:nvPicPr>
          <p:cNvPr id="44" name="Image 4">
            <a:extLst>
              <a:ext uri="{FF2B5EF4-FFF2-40B4-BE49-F238E27FC236}">
                <a16:creationId xmlns:a16="http://schemas.microsoft.com/office/drawing/2014/main" id="{F79B735A-3148-47B3-A5F9-2044579BCA1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1080" y="5374401"/>
            <a:ext cx="267763" cy="255536"/>
          </a:xfrm>
          <a:prstGeom prst="rect">
            <a:avLst/>
          </a:prstGeom>
        </p:spPr>
      </p:pic>
      <p:pic>
        <p:nvPicPr>
          <p:cNvPr id="45" name="Image 4">
            <a:extLst>
              <a:ext uri="{FF2B5EF4-FFF2-40B4-BE49-F238E27FC236}">
                <a16:creationId xmlns:a16="http://schemas.microsoft.com/office/drawing/2014/main" id="{67EC4A3D-2611-4BF8-B4B0-C65E03271D8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46431" y="4354546"/>
            <a:ext cx="267763" cy="255536"/>
          </a:xfrm>
          <a:prstGeom prst="rect">
            <a:avLst/>
          </a:prstGeom>
        </p:spPr>
      </p:pic>
      <p:pic>
        <p:nvPicPr>
          <p:cNvPr id="46" name="Image 4">
            <a:extLst>
              <a:ext uri="{FF2B5EF4-FFF2-40B4-BE49-F238E27FC236}">
                <a16:creationId xmlns:a16="http://schemas.microsoft.com/office/drawing/2014/main" id="{61D87237-A9F1-46E4-8485-C71450A8405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46431" y="5374401"/>
            <a:ext cx="267763" cy="255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1934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56AAC-7AF4-4781-FB8B-4CE080FB4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7025" y="350838"/>
            <a:ext cx="11512550" cy="467820"/>
          </a:xfrm>
        </p:spPr>
        <p:txBody>
          <a:bodyPr/>
          <a:lstStyle/>
          <a:p>
            <a:pPr>
              <a:lnSpc>
                <a:spcPct val="95000"/>
              </a:lnSpc>
            </a:pPr>
            <a:r>
              <a:rPr lang="ru-RU" sz="3200" dirty="0" err="1"/>
              <a:t>Диджитал</a:t>
            </a:r>
            <a:r>
              <a:rPr lang="ru-RU" sz="3200" dirty="0"/>
              <a:t>*</a:t>
            </a:r>
            <a:endParaRPr lang="ru-RU" sz="3200" baseline="30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7025" y="6168608"/>
            <a:ext cx="15648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0" dirty="0">
                <a:solidFill>
                  <a:schemeClr val="tx2"/>
                </a:solidFill>
              </a:rPr>
              <a:t>*shop.renlife.ru</a:t>
            </a:r>
            <a:endParaRPr lang="ru-RU" b="0" dirty="0">
              <a:solidFill>
                <a:schemeClr val="tx2"/>
              </a:solidFill>
            </a:endParaRP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5D47B8FF-79FF-4F20-8456-58F32D580A9A}"/>
              </a:ext>
            </a:extLst>
          </p:cNvPr>
          <p:cNvSpPr/>
          <p:nvPr/>
        </p:nvSpPr>
        <p:spPr>
          <a:xfrm>
            <a:off x="327024" y="1011846"/>
            <a:ext cx="4555103" cy="1074130"/>
          </a:xfrm>
          <a:prstGeom prst="roundRect">
            <a:avLst>
              <a:gd name="adj" fmla="val 10099"/>
            </a:avLst>
          </a:prstGeom>
          <a:solidFill>
            <a:schemeClr val="bg1"/>
          </a:solidFill>
          <a:ln>
            <a:noFill/>
          </a:ln>
          <a:scene3d>
            <a:camera prst="obliqueBottomLeft">
              <a:rot lat="180000" lon="0" rev="0"/>
            </a:camera>
            <a:lightRig rig="flat" dir="t"/>
          </a:scene3d>
          <a:sp3d z="-12700" extrusionH="546100" contourW="12700" prstMaterial="matte">
            <a:bevelB w="0" h="0"/>
            <a:extrusionClr>
              <a:schemeClr val="tx2"/>
            </a:extrusionClr>
            <a:contourClr>
              <a:schemeClr val="tx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flatTx/>
          </a:bodyPr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BB7F111C-3313-47F5-B6F3-3D76D5C31370}"/>
              </a:ext>
            </a:extLst>
          </p:cNvPr>
          <p:cNvSpPr/>
          <p:nvPr/>
        </p:nvSpPr>
        <p:spPr>
          <a:xfrm>
            <a:off x="5145535" y="1011846"/>
            <a:ext cx="2164340" cy="1074130"/>
          </a:xfrm>
          <a:prstGeom prst="roundRect">
            <a:avLst>
              <a:gd name="adj" fmla="val 10099"/>
            </a:avLst>
          </a:prstGeom>
          <a:solidFill>
            <a:schemeClr val="bg1"/>
          </a:solidFill>
          <a:ln>
            <a:noFill/>
          </a:ln>
          <a:scene3d>
            <a:camera prst="obliqueBottomLeft">
              <a:rot lat="180000" lon="0" rev="0"/>
            </a:camera>
            <a:lightRig rig="flat" dir="t"/>
          </a:scene3d>
          <a:sp3d z="-12700" extrusionH="546100" contourW="12700" prstMaterial="matte">
            <a:bevelB w="0" h="0"/>
            <a:extrusionClr>
              <a:schemeClr val="tx2"/>
            </a:extrusionClr>
            <a:contourClr>
              <a:schemeClr val="tx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flatTx/>
          </a:bodyPr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2545C25-45FB-4A35-872B-C7FF5CEAF286}"/>
              </a:ext>
            </a:extLst>
          </p:cNvPr>
          <p:cNvSpPr txBox="1"/>
          <p:nvPr/>
        </p:nvSpPr>
        <p:spPr>
          <a:xfrm>
            <a:off x="574675" y="1150313"/>
            <a:ext cx="410210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По итогам 2024 года Собственные каналы продаж привлекли 14 млрд. руб. сборов, из которых 12 млрд. руб. </a:t>
            </a:r>
            <a:r>
              <a:rPr lang="en-US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Digital-</a:t>
            </a: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канал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98CF24-7E3C-46C3-9184-FE316FE3632B}"/>
              </a:ext>
            </a:extLst>
          </p:cNvPr>
          <p:cNvSpPr txBox="1"/>
          <p:nvPr/>
        </p:nvSpPr>
        <p:spPr>
          <a:xfrm>
            <a:off x="5402696" y="1148101"/>
            <a:ext cx="162458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25 тыс. клиентов </a:t>
            </a:r>
            <a:r>
              <a:rPr lang="en-US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Digital</a:t>
            </a: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-канала в 2024 году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16081EDF-9A92-4BE1-9E24-578526E21E68}"/>
              </a:ext>
            </a:extLst>
          </p:cNvPr>
          <p:cNvSpPr/>
          <p:nvPr/>
        </p:nvSpPr>
        <p:spPr>
          <a:xfrm>
            <a:off x="7575629" y="1011846"/>
            <a:ext cx="1663622" cy="1074130"/>
          </a:xfrm>
          <a:prstGeom prst="roundRect">
            <a:avLst>
              <a:gd name="adj" fmla="val 10099"/>
            </a:avLst>
          </a:prstGeom>
          <a:solidFill>
            <a:schemeClr val="bg1"/>
          </a:solidFill>
          <a:ln>
            <a:noFill/>
          </a:ln>
          <a:scene3d>
            <a:camera prst="obliqueBottomLeft">
              <a:rot lat="180000" lon="0" rev="0"/>
            </a:camera>
            <a:lightRig rig="flat" dir="t"/>
          </a:scene3d>
          <a:sp3d z="-12700" extrusionH="546100" contourW="12700" prstMaterial="matte">
            <a:bevelB w="0" h="0"/>
            <a:extrusionClr>
              <a:schemeClr val="tx2"/>
            </a:extrusionClr>
            <a:contourClr>
              <a:schemeClr val="tx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flatTx/>
          </a:bodyPr>
          <a:lstStyle/>
          <a:p>
            <a:pPr algn="ctr"/>
            <a:endParaRPr lang="ru-RU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CB460F1-7DB1-45AD-AECF-074307A4FB15}"/>
              </a:ext>
            </a:extLst>
          </p:cNvPr>
          <p:cNvSpPr txBox="1"/>
          <p:nvPr/>
        </p:nvSpPr>
        <p:spPr>
          <a:xfrm>
            <a:off x="7853888" y="1161321"/>
            <a:ext cx="1147237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Более 10 продуктов на полке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D24C40B7-CD43-44CA-83FC-4F01EE7225A4}"/>
              </a:ext>
            </a:extLst>
          </p:cNvPr>
          <p:cNvSpPr/>
          <p:nvPr/>
        </p:nvSpPr>
        <p:spPr>
          <a:xfrm>
            <a:off x="9591675" y="1011846"/>
            <a:ext cx="2267976" cy="1074130"/>
          </a:xfrm>
          <a:prstGeom prst="roundRect">
            <a:avLst>
              <a:gd name="adj" fmla="val 10099"/>
            </a:avLst>
          </a:prstGeom>
          <a:solidFill>
            <a:schemeClr val="bg1"/>
          </a:solidFill>
          <a:ln>
            <a:noFill/>
          </a:ln>
          <a:scene3d>
            <a:camera prst="obliqueBottomLeft">
              <a:rot lat="180000" lon="0" rev="0"/>
            </a:camera>
            <a:lightRig rig="flat" dir="t"/>
          </a:scene3d>
          <a:sp3d z="-12700" extrusionH="546100" contourW="12700" prstMaterial="matte">
            <a:bevelB w="0" h="0"/>
            <a:extrusionClr>
              <a:schemeClr val="tx2"/>
            </a:extrusionClr>
            <a:contourClr>
              <a:schemeClr val="tx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flatTx/>
          </a:bodyPr>
          <a:lstStyle/>
          <a:p>
            <a:pPr algn="ctr"/>
            <a:endParaRPr lang="ru-RU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52A94A6-9E7B-467A-8437-B16288126EC7}"/>
              </a:ext>
            </a:extLst>
          </p:cNvPr>
          <p:cNvSpPr txBox="1"/>
          <p:nvPr/>
        </p:nvSpPr>
        <p:spPr>
          <a:xfrm>
            <a:off x="9777348" y="1161321"/>
            <a:ext cx="19537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ru-RU" sz="1600" b="0" dirty="0">
                <a:solidFill>
                  <a:schemeClr val="accent5"/>
                </a:solidFill>
                <a:latin typeface="Arial" panose="020B0604020202020204" pitchFamily="34" charset="0"/>
                <a:ea typeface="Gerbera Light" pitchFamily="34" charset="-122"/>
                <a:cs typeface="Arial" panose="020B0604020202020204" pitchFamily="34" charset="0"/>
              </a:rPr>
              <a:t>Собственный портал финансовой грамотности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AF1954B-F3C7-42B3-A9C8-44D7ED2A1D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6" r="1398" b="1317"/>
          <a:stretch/>
        </p:blipFill>
        <p:spPr>
          <a:xfrm>
            <a:off x="4110517" y="3542232"/>
            <a:ext cx="1688613" cy="2275435"/>
          </a:xfrm>
          <a:prstGeom prst="roundRect">
            <a:avLst>
              <a:gd name="adj" fmla="val 8275"/>
            </a:avLst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AFB40FA-DA30-4B2D-9B89-746DD7B7E6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96" r="1398" b="1317"/>
          <a:stretch/>
        </p:blipFill>
        <p:spPr>
          <a:xfrm>
            <a:off x="327024" y="3542232"/>
            <a:ext cx="1688613" cy="2275435"/>
          </a:xfrm>
          <a:prstGeom prst="roundRect">
            <a:avLst>
              <a:gd name="adj" fmla="val 7809"/>
            </a:avLst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B1CBFF75-64D8-4D9F-A31C-E090AA9320D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31" r="1042" b="1031"/>
          <a:stretch/>
        </p:blipFill>
        <p:spPr>
          <a:xfrm>
            <a:off x="2218770" y="3542232"/>
            <a:ext cx="1688614" cy="2275435"/>
          </a:xfrm>
          <a:prstGeom prst="roundRect">
            <a:avLst>
              <a:gd name="adj" fmla="val 8948"/>
            </a:avLst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042B911-F425-4680-85E6-66C2EB51D67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43" t="293" r="3819" b="293"/>
          <a:stretch/>
        </p:blipFill>
        <p:spPr>
          <a:xfrm>
            <a:off x="6002262" y="3542232"/>
            <a:ext cx="1688613" cy="2275435"/>
          </a:xfrm>
          <a:prstGeom prst="roundRect">
            <a:avLst>
              <a:gd name="adj" fmla="val 9119"/>
            </a:avLst>
          </a:prstGeom>
        </p:spPr>
      </p:pic>
      <p:grpSp>
        <p:nvGrpSpPr>
          <p:cNvPr id="29" name="Группа 28">
            <a:extLst>
              <a:ext uri="{FF2B5EF4-FFF2-40B4-BE49-F238E27FC236}">
                <a16:creationId xmlns:a16="http://schemas.microsoft.com/office/drawing/2014/main" id="{154582C3-CE1F-426D-A352-7675AA88A01C}"/>
              </a:ext>
            </a:extLst>
          </p:cNvPr>
          <p:cNvGrpSpPr/>
          <p:nvPr/>
        </p:nvGrpSpPr>
        <p:grpSpPr>
          <a:xfrm>
            <a:off x="7309875" y="2463289"/>
            <a:ext cx="4882125" cy="4212770"/>
            <a:chOff x="7309875" y="2463289"/>
            <a:chExt cx="4882125" cy="4212770"/>
          </a:xfrm>
        </p:grpSpPr>
        <p:pic>
          <p:nvPicPr>
            <p:cNvPr id="27" name="Рисунок 26">
              <a:extLst>
                <a:ext uri="{FF2B5EF4-FFF2-40B4-BE49-F238E27FC236}">
                  <a16:creationId xmlns:a16="http://schemas.microsoft.com/office/drawing/2014/main" id="{AFF85D45-8C96-4909-BCC5-4C9D42DFA2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644" r="33748"/>
            <a:stretch/>
          </p:blipFill>
          <p:spPr>
            <a:xfrm>
              <a:off x="7309875" y="2463289"/>
              <a:ext cx="4882125" cy="4212770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AC0807BE-4AB2-46E9-8B72-CE7442C7EE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-1" b="-3036"/>
            <a:stretch/>
          </p:blipFill>
          <p:spPr>
            <a:xfrm>
              <a:off x="8242988" y="3130550"/>
              <a:ext cx="3949012" cy="3098800"/>
            </a:xfrm>
            <a:prstGeom prst="rect">
              <a:avLst/>
            </a:prstGeom>
            <a:solidFill>
              <a:srgbClr val="3ABDFF"/>
            </a:solidFill>
          </p:spPr>
        </p:pic>
        <p:pic>
          <p:nvPicPr>
            <p:cNvPr id="28" name="Рисунок 27">
              <a:extLst>
                <a:ext uri="{FF2B5EF4-FFF2-40B4-BE49-F238E27FC236}">
                  <a16:creationId xmlns:a16="http://schemas.microsoft.com/office/drawing/2014/main" id="{BFCBC76E-D644-468D-915D-E9429F595E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2672" t="-1165" r="37368" b="1"/>
            <a:stretch/>
          </p:blipFill>
          <p:spPr>
            <a:xfrm>
              <a:off x="8242988" y="2726902"/>
              <a:ext cx="3949012" cy="403648"/>
            </a:xfrm>
            <a:prstGeom prst="rect">
              <a:avLst/>
            </a:prstGeom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B0872ABB-8422-46B2-8562-4391BE5B98FA}"/>
              </a:ext>
            </a:extLst>
          </p:cNvPr>
          <p:cNvSpPr txBox="1"/>
          <p:nvPr/>
        </p:nvSpPr>
        <p:spPr>
          <a:xfrm>
            <a:off x="1520459" y="2854103"/>
            <a:ext cx="49494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0" dirty="0">
                <a:solidFill>
                  <a:schemeClr val="tx2"/>
                </a:solidFill>
              </a:rPr>
              <a:t>Портал финансовой грамотности</a:t>
            </a:r>
          </a:p>
        </p:txBody>
      </p:sp>
    </p:spTree>
    <p:extLst>
      <p:ext uri="{BB962C8B-B14F-4D97-AF65-F5344CB8AC3E}">
        <p14:creationId xmlns:p14="http://schemas.microsoft.com/office/powerpoint/2010/main" val="1731739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: скругленные углы 38">
            <a:extLst>
              <a:ext uri="{FF2B5EF4-FFF2-40B4-BE49-F238E27FC236}">
                <a16:creationId xmlns:a16="http://schemas.microsoft.com/office/drawing/2014/main" id="{CD463F41-C4C8-4DFE-B042-5B7B4E6F41E2}"/>
              </a:ext>
            </a:extLst>
          </p:cNvPr>
          <p:cNvSpPr/>
          <p:nvPr/>
        </p:nvSpPr>
        <p:spPr>
          <a:xfrm>
            <a:off x="5796643" y="350837"/>
            <a:ext cx="6100716" cy="775597"/>
          </a:xfrm>
          <a:prstGeom prst="roundRect">
            <a:avLst>
              <a:gd name="adj" fmla="val 5000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2" name="Группа 31">
            <a:extLst>
              <a:ext uri="{FF2B5EF4-FFF2-40B4-BE49-F238E27FC236}">
                <a16:creationId xmlns:a16="http://schemas.microsoft.com/office/drawing/2014/main" id="{64A2C0B0-DA23-42EA-8DC5-7CB0B9F56E84}"/>
              </a:ext>
            </a:extLst>
          </p:cNvPr>
          <p:cNvGrpSpPr/>
          <p:nvPr/>
        </p:nvGrpSpPr>
        <p:grpSpPr>
          <a:xfrm>
            <a:off x="492126" y="5682443"/>
            <a:ext cx="11405232" cy="791127"/>
            <a:chOff x="492126" y="1612692"/>
            <a:chExt cx="11405232" cy="791127"/>
          </a:xfrm>
        </p:grpSpPr>
        <p:sp>
          <p:nvSpPr>
            <p:cNvPr id="33" name="Прямоугольник: скругленные углы 32">
              <a:extLst>
                <a:ext uri="{FF2B5EF4-FFF2-40B4-BE49-F238E27FC236}">
                  <a16:creationId xmlns:a16="http://schemas.microsoft.com/office/drawing/2014/main" id="{53F5D72E-992D-4103-9058-AA50455578DF}"/>
                </a:ext>
              </a:extLst>
            </p:cNvPr>
            <p:cNvSpPr/>
            <p:nvPr/>
          </p:nvSpPr>
          <p:spPr>
            <a:xfrm>
              <a:off x="3492767" y="1612692"/>
              <a:ext cx="8404591" cy="791125"/>
            </a:xfrm>
            <a:prstGeom prst="roundRect">
              <a:avLst>
                <a:gd name="adj" fmla="val 186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4" name="Прямоугольник: скругленные углы 33">
              <a:extLst>
                <a:ext uri="{FF2B5EF4-FFF2-40B4-BE49-F238E27FC236}">
                  <a16:creationId xmlns:a16="http://schemas.microsoft.com/office/drawing/2014/main" id="{65BE2F62-6EA2-496E-AFBB-FEA10BD829B7}"/>
                </a:ext>
              </a:extLst>
            </p:cNvPr>
            <p:cNvSpPr/>
            <p:nvPr/>
          </p:nvSpPr>
          <p:spPr>
            <a:xfrm>
              <a:off x="2876477" y="1612692"/>
              <a:ext cx="2126162" cy="338554"/>
            </a:xfrm>
            <a:prstGeom prst="roundRect">
              <a:avLst>
                <a:gd name="adj" fmla="val 480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: скругленные углы 34">
              <a:extLst>
                <a:ext uri="{FF2B5EF4-FFF2-40B4-BE49-F238E27FC236}">
                  <a16:creationId xmlns:a16="http://schemas.microsoft.com/office/drawing/2014/main" id="{C8C87FBF-2663-4DCA-ADE8-BEF8586A3FB2}"/>
                </a:ext>
              </a:extLst>
            </p:cNvPr>
            <p:cNvSpPr/>
            <p:nvPr/>
          </p:nvSpPr>
          <p:spPr>
            <a:xfrm>
              <a:off x="1043539" y="1612692"/>
              <a:ext cx="2360062" cy="603164"/>
            </a:xfrm>
            <a:prstGeom prst="roundRect">
              <a:avLst>
                <a:gd name="adj" fmla="val 480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: скругленные углы 35">
              <a:extLst>
                <a:ext uri="{FF2B5EF4-FFF2-40B4-BE49-F238E27FC236}">
                  <a16:creationId xmlns:a16="http://schemas.microsoft.com/office/drawing/2014/main" id="{063F926B-2F3C-417A-8760-918D0156D581}"/>
                </a:ext>
              </a:extLst>
            </p:cNvPr>
            <p:cNvSpPr/>
            <p:nvPr/>
          </p:nvSpPr>
          <p:spPr>
            <a:xfrm>
              <a:off x="1171575" y="1686670"/>
              <a:ext cx="2136142" cy="463506"/>
            </a:xfrm>
            <a:prstGeom prst="roundRect">
              <a:avLst>
                <a:gd name="adj" fmla="val 4809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CB2E61B-C39F-42B4-95B2-858D96451DC3}"/>
                </a:ext>
              </a:extLst>
            </p:cNvPr>
            <p:cNvSpPr txBox="1"/>
            <p:nvPr/>
          </p:nvSpPr>
          <p:spPr>
            <a:xfrm>
              <a:off x="492126" y="1740865"/>
              <a:ext cx="23600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b="0" dirty="0">
                  <a:solidFill>
                    <a:schemeClr val="accent5"/>
                  </a:solidFill>
                </a:rPr>
                <a:t>Цель проекта</a:t>
              </a:r>
            </a:p>
          </p:txBody>
        </p:sp>
        <p:sp>
          <p:nvSpPr>
            <p:cNvPr id="38" name="Прямоугольник: скругленные углы 37">
              <a:extLst>
                <a:ext uri="{FF2B5EF4-FFF2-40B4-BE49-F238E27FC236}">
                  <a16:creationId xmlns:a16="http://schemas.microsoft.com/office/drawing/2014/main" id="{36AA11C9-79C6-4815-A735-4EE3667A4104}"/>
                </a:ext>
              </a:extLst>
            </p:cNvPr>
            <p:cNvSpPr/>
            <p:nvPr/>
          </p:nvSpPr>
          <p:spPr>
            <a:xfrm rot="5400000">
              <a:off x="3198547" y="2109602"/>
              <a:ext cx="499269" cy="89165"/>
            </a:xfrm>
            <a:prstGeom prst="roundRect">
              <a:avLst>
                <a:gd name="adj" fmla="val 48093"/>
              </a:avLst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D8EB62DD-D2DF-4461-AE6D-C7647D59A608}"/>
              </a:ext>
            </a:extLst>
          </p:cNvPr>
          <p:cNvGrpSpPr/>
          <p:nvPr/>
        </p:nvGrpSpPr>
        <p:grpSpPr>
          <a:xfrm>
            <a:off x="866775" y="2665350"/>
            <a:ext cx="11030583" cy="1373703"/>
            <a:chOff x="866775" y="1612692"/>
            <a:chExt cx="11030583" cy="1373703"/>
          </a:xfrm>
        </p:grpSpPr>
        <p:sp>
          <p:nvSpPr>
            <p:cNvPr id="19" name="Прямоугольник: скругленные углы 18">
              <a:extLst>
                <a:ext uri="{FF2B5EF4-FFF2-40B4-BE49-F238E27FC236}">
                  <a16:creationId xmlns:a16="http://schemas.microsoft.com/office/drawing/2014/main" id="{927B5F5A-7FF7-4367-B613-19E1BEF7855F}"/>
                </a:ext>
              </a:extLst>
            </p:cNvPr>
            <p:cNvSpPr/>
            <p:nvPr/>
          </p:nvSpPr>
          <p:spPr>
            <a:xfrm>
              <a:off x="3492767" y="1612692"/>
              <a:ext cx="8404591" cy="1373701"/>
            </a:xfrm>
            <a:prstGeom prst="roundRect">
              <a:avLst>
                <a:gd name="adj" fmla="val 1226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: скругленные углы 19">
              <a:extLst>
                <a:ext uri="{FF2B5EF4-FFF2-40B4-BE49-F238E27FC236}">
                  <a16:creationId xmlns:a16="http://schemas.microsoft.com/office/drawing/2014/main" id="{6EE2F239-DA22-47E3-9AA9-A6FAECC7017B}"/>
                </a:ext>
              </a:extLst>
            </p:cNvPr>
            <p:cNvSpPr/>
            <p:nvPr/>
          </p:nvSpPr>
          <p:spPr>
            <a:xfrm>
              <a:off x="2876477" y="1612692"/>
              <a:ext cx="2126162" cy="338554"/>
            </a:xfrm>
            <a:prstGeom prst="roundRect">
              <a:avLst>
                <a:gd name="adj" fmla="val 480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: скругленные углы 20">
              <a:extLst>
                <a:ext uri="{FF2B5EF4-FFF2-40B4-BE49-F238E27FC236}">
                  <a16:creationId xmlns:a16="http://schemas.microsoft.com/office/drawing/2014/main" id="{0207150B-4F9E-4BE9-B904-B87BA6AE625B}"/>
                </a:ext>
              </a:extLst>
            </p:cNvPr>
            <p:cNvSpPr/>
            <p:nvPr/>
          </p:nvSpPr>
          <p:spPr>
            <a:xfrm>
              <a:off x="866775" y="1612692"/>
              <a:ext cx="2536826" cy="603164"/>
            </a:xfrm>
            <a:prstGeom prst="roundRect">
              <a:avLst>
                <a:gd name="adj" fmla="val 480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: скругленные углы 21">
              <a:extLst>
                <a:ext uri="{FF2B5EF4-FFF2-40B4-BE49-F238E27FC236}">
                  <a16:creationId xmlns:a16="http://schemas.microsoft.com/office/drawing/2014/main" id="{E15262D4-BBD0-469A-B059-066EC12606E6}"/>
                </a:ext>
              </a:extLst>
            </p:cNvPr>
            <p:cNvSpPr/>
            <p:nvPr/>
          </p:nvSpPr>
          <p:spPr>
            <a:xfrm>
              <a:off x="952500" y="1686670"/>
              <a:ext cx="2355217" cy="463506"/>
            </a:xfrm>
            <a:prstGeom prst="roundRect">
              <a:avLst>
                <a:gd name="adj" fmla="val 4809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453C46D-8CA9-4871-AF30-482C553E8360}"/>
                </a:ext>
              </a:extLst>
            </p:cNvPr>
            <p:cNvSpPr txBox="1"/>
            <p:nvPr/>
          </p:nvSpPr>
          <p:spPr>
            <a:xfrm>
              <a:off x="1043539" y="1740865"/>
              <a:ext cx="180864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b="0" dirty="0">
                  <a:solidFill>
                    <a:schemeClr val="accent5"/>
                  </a:solidFill>
                </a:rPr>
                <a:t>Как это работает</a:t>
              </a:r>
            </a:p>
          </p:txBody>
        </p:sp>
        <p:sp>
          <p:nvSpPr>
            <p:cNvPr id="24" name="Прямоугольник: скругленные углы 23">
              <a:extLst>
                <a:ext uri="{FF2B5EF4-FFF2-40B4-BE49-F238E27FC236}">
                  <a16:creationId xmlns:a16="http://schemas.microsoft.com/office/drawing/2014/main" id="{5FEDDCD4-799F-4C0F-9295-3BE2C6F1B870}"/>
                </a:ext>
              </a:extLst>
            </p:cNvPr>
            <p:cNvSpPr/>
            <p:nvPr/>
          </p:nvSpPr>
          <p:spPr>
            <a:xfrm rot="5400000">
              <a:off x="2910092" y="2403722"/>
              <a:ext cx="1078619" cy="86727"/>
            </a:xfrm>
            <a:prstGeom prst="roundRect">
              <a:avLst>
                <a:gd name="adj" fmla="val 48093"/>
              </a:avLst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8A9B70DD-D815-4799-B5F2-66AD5A51255E}"/>
              </a:ext>
            </a:extLst>
          </p:cNvPr>
          <p:cNvGrpSpPr/>
          <p:nvPr/>
        </p:nvGrpSpPr>
        <p:grpSpPr>
          <a:xfrm>
            <a:off x="866773" y="1437870"/>
            <a:ext cx="11030585" cy="1011473"/>
            <a:chOff x="866773" y="1612692"/>
            <a:chExt cx="11030585" cy="1011473"/>
          </a:xfrm>
        </p:grpSpPr>
        <p:sp>
          <p:nvSpPr>
            <p:cNvPr id="12" name="Прямоугольник: скругленные углы 11">
              <a:extLst>
                <a:ext uri="{FF2B5EF4-FFF2-40B4-BE49-F238E27FC236}">
                  <a16:creationId xmlns:a16="http://schemas.microsoft.com/office/drawing/2014/main" id="{2A03A94E-EAC7-4ADF-B4C2-ACCBEF40ABD5}"/>
                </a:ext>
              </a:extLst>
            </p:cNvPr>
            <p:cNvSpPr/>
            <p:nvPr/>
          </p:nvSpPr>
          <p:spPr>
            <a:xfrm>
              <a:off x="3492767" y="1612692"/>
              <a:ext cx="8404591" cy="1011471"/>
            </a:xfrm>
            <a:prstGeom prst="roundRect">
              <a:avLst>
                <a:gd name="adj" fmla="val 186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F67CE522-7830-44F1-9B01-1E0554FAD283}"/>
                </a:ext>
              </a:extLst>
            </p:cNvPr>
            <p:cNvSpPr/>
            <p:nvPr/>
          </p:nvSpPr>
          <p:spPr>
            <a:xfrm>
              <a:off x="2876477" y="1612692"/>
              <a:ext cx="2126162" cy="338554"/>
            </a:xfrm>
            <a:prstGeom prst="roundRect">
              <a:avLst>
                <a:gd name="adj" fmla="val 480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: скругленные углы 13">
              <a:extLst>
                <a:ext uri="{FF2B5EF4-FFF2-40B4-BE49-F238E27FC236}">
                  <a16:creationId xmlns:a16="http://schemas.microsoft.com/office/drawing/2014/main" id="{00138956-3C2F-405C-BEAD-D855889A13E5}"/>
                </a:ext>
              </a:extLst>
            </p:cNvPr>
            <p:cNvSpPr/>
            <p:nvPr/>
          </p:nvSpPr>
          <p:spPr>
            <a:xfrm>
              <a:off x="866773" y="1612692"/>
              <a:ext cx="2536827" cy="603164"/>
            </a:xfrm>
            <a:prstGeom prst="roundRect">
              <a:avLst>
                <a:gd name="adj" fmla="val 480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: скругленные углы 14">
              <a:extLst>
                <a:ext uri="{FF2B5EF4-FFF2-40B4-BE49-F238E27FC236}">
                  <a16:creationId xmlns:a16="http://schemas.microsoft.com/office/drawing/2014/main" id="{66331D7D-C6E8-43CA-8542-08450DABD4F1}"/>
                </a:ext>
              </a:extLst>
            </p:cNvPr>
            <p:cNvSpPr/>
            <p:nvPr/>
          </p:nvSpPr>
          <p:spPr>
            <a:xfrm>
              <a:off x="952500" y="1686670"/>
              <a:ext cx="2355217" cy="463506"/>
            </a:xfrm>
            <a:prstGeom prst="roundRect">
              <a:avLst>
                <a:gd name="adj" fmla="val 4809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6230930-9251-4819-B776-F32B3166FB87}"/>
                </a:ext>
              </a:extLst>
            </p:cNvPr>
            <p:cNvSpPr txBox="1"/>
            <p:nvPr/>
          </p:nvSpPr>
          <p:spPr>
            <a:xfrm>
              <a:off x="1043539" y="1740865"/>
              <a:ext cx="180864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b="0" dirty="0">
                  <a:solidFill>
                    <a:schemeClr val="accent5"/>
                  </a:solidFill>
                </a:rPr>
                <a:t>Что мы создаем</a:t>
              </a:r>
              <a:endParaRPr lang="ru-RU" dirty="0"/>
            </a:p>
          </p:txBody>
        </p:sp>
        <p:sp>
          <p:nvSpPr>
            <p:cNvPr id="16" name="Прямоугольник: скругленные углы 15">
              <a:extLst>
                <a:ext uri="{FF2B5EF4-FFF2-40B4-BE49-F238E27FC236}">
                  <a16:creationId xmlns:a16="http://schemas.microsoft.com/office/drawing/2014/main" id="{8608B6B2-0193-4BC4-8715-321191D5C2C1}"/>
                </a:ext>
              </a:extLst>
            </p:cNvPr>
            <p:cNvSpPr/>
            <p:nvPr/>
          </p:nvSpPr>
          <p:spPr>
            <a:xfrm rot="5400000">
              <a:off x="3086218" y="2217619"/>
              <a:ext cx="723927" cy="89165"/>
            </a:xfrm>
            <a:prstGeom prst="roundRect">
              <a:avLst>
                <a:gd name="adj" fmla="val 48093"/>
              </a:avLst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56AAC-7AF4-4781-FB8B-4CE080FB4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7025" y="350838"/>
            <a:ext cx="5086804" cy="775597"/>
          </a:xfrm>
        </p:spPr>
        <p:txBody>
          <a:bodyPr/>
          <a:lstStyle/>
          <a:p>
            <a:r>
              <a:rPr lang="ru-RU" dirty="0" err="1"/>
              <a:t>Диджитал-маркетплейс</a:t>
            </a:r>
            <a:r>
              <a:rPr lang="ru-RU" dirty="0"/>
              <a:t> ДСЖ от </a:t>
            </a:r>
            <a:r>
              <a:rPr lang="ru-RU" dirty="0" err="1"/>
              <a:t>Ренлайф</a:t>
            </a: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3790525" y="1607147"/>
            <a:ext cx="7790351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b="0" dirty="0">
                <a:solidFill>
                  <a:schemeClr val="accent5"/>
                </a:solidFill>
              </a:rPr>
              <a:t>Компания </a:t>
            </a:r>
            <a:r>
              <a:rPr lang="ru-RU" sz="1400" b="0" dirty="0" err="1">
                <a:solidFill>
                  <a:schemeClr val="accent5"/>
                </a:solidFill>
              </a:rPr>
              <a:t>Ренлайф</a:t>
            </a:r>
            <a:r>
              <a:rPr lang="ru-RU" sz="1400" b="0" dirty="0">
                <a:solidFill>
                  <a:schemeClr val="accent5"/>
                </a:solidFill>
              </a:rPr>
              <a:t> запускает </a:t>
            </a:r>
            <a:r>
              <a:rPr lang="ru-RU" sz="1400" dirty="0" err="1">
                <a:solidFill>
                  <a:schemeClr val="accent5"/>
                </a:solidFill>
              </a:rPr>
              <a:t>диджитал-маркетплейс</a:t>
            </a:r>
            <a:r>
              <a:rPr lang="ru-RU" sz="1400" dirty="0">
                <a:solidFill>
                  <a:schemeClr val="accent5"/>
                </a:solidFill>
              </a:rPr>
              <a:t> долевого страхования жизни (ДСЖ)</a:t>
            </a:r>
            <a:r>
              <a:rPr lang="ru-RU" sz="1400" b="0" dirty="0">
                <a:solidFill>
                  <a:schemeClr val="accent5"/>
                </a:solidFill>
              </a:rPr>
              <a:t> — цифровую платформу, где клиент сможет собрать индивидуальный страховой продукт на основе своей инвестиционной стратегии и риск-профиля.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3790525" y="2801805"/>
            <a:ext cx="7904651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/>
            <a:r>
              <a:rPr lang="ru-RU" sz="1400" dirty="0">
                <a:solidFill>
                  <a:schemeClr val="accent5"/>
                </a:solidFill>
              </a:rPr>
              <a:t>Клиент сам собирает ДСЖ «как конструктор» на сайте </a:t>
            </a:r>
            <a:r>
              <a:rPr lang="ru-RU" sz="1400" dirty="0" err="1">
                <a:solidFill>
                  <a:schemeClr val="accent5"/>
                </a:solidFill>
              </a:rPr>
              <a:t>Ренлайф</a:t>
            </a:r>
            <a:r>
              <a:rPr lang="ru-RU" sz="1400" dirty="0">
                <a:solidFill>
                  <a:schemeClr val="accent5"/>
                </a:solidFill>
              </a:rPr>
              <a:t>:</a:t>
            </a:r>
            <a:r>
              <a:rPr lang="ru-RU" sz="1400" b="0" dirty="0">
                <a:solidFill>
                  <a:schemeClr val="accent5"/>
                </a:solidFill>
              </a:rPr>
              <a:t/>
            </a:r>
            <a:br>
              <a:rPr lang="ru-RU" sz="1400" b="0" dirty="0">
                <a:solidFill>
                  <a:schemeClr val="accent5"/>
                </a:solidFill>
              </a:rPr>
            </a:br>
            <a:r>
              <a:rPr lang="en-US" sz="1400" b="0" dirty="0">
                <a:solidFill>
                  <a:schemeClr val="accent5"/>
                </a:solidFill>
              </a:rPr>
              <a:t>- </a:t>
            </a:r>
            <a:r>
              <a:rPr lang="ru-RU" sz="1400" b="0" dirty="0">
                <a:solidFill>
                  <a:schemeClr val="accent5"/>
                </a:solidFill>
              </a:rPr>
              <a:t>выбирает интересующие его </a:t>
            </a:r>
            <a:r>
              <a:rPr lang="ru-RU" sz="1400" dirty="0">
                <a:solidFill>
                  <a:schemeClr val="accent5"/>
                </a:solidFill>
              </a:rPr>
              <a:t>фонды</a:t>
            </a:r>
            <a:r>
              <a:rPr lang="ru-RU" sz="1400" b="0" dirty="0">
                <a:solidFill>
                  <a:schemeClr val="accent5"/>
                </a:solidFill>
              </a:rPr>
              <a:t> от ведущих УК</a:t>
            </a:r>
            <a:br>
              <a:rPr lang="ru-RU" sz="1400" b="0" dirty="0">
                <a:solidFill>
                  <a:schemeClr val="accent5"/>
                </a:solidFill>
              </a:rPr>
            </a:br>
            <a:r>
              <a:rPr lang="en-US" sz="1400" b="0" dirty="0">
                <a:solidFill>
                  <a:schemeClr val="accent5"/>
                </a:solidFill>
              </a:rPr>
              <a:t>- </a:t>
            </a:r>
            <a:r>
              <a:rPr lang="ru-RU" sz="1400" b="0" dirty="0">
                <a:solidFill>
                  <a:schemeClr val="accent5"/>
                </a:solidFill>
              </a:rPr>
              <a:t>добавляет подходящий формат </a:t>
            </a:r>
            <a:r>
              <a:rPr lang="ru-RU" sz="1400" dirty="0">
                <a:solidFill>
                  <a:schemeClr val="accent5"/>
                </a:solidFill>
              </a:rPr>
              <a:t>гарантированной страховой защиты </a:t>
            </a:r>
            <a:r>
              <a:rPr lang="ru-RU" sz="1400" b="0" dirty="0">
                <a:solidFill>
                  <a:schemeClr val="accent5"/>
                </a:solidFill>
              </a:rPr>
              <a:t>капитала</a:t>
            </a:r>
          </a:p>
          <a:p>
            <a:pPr lvl="0"/>
            <a:r>
              <a:rPr lang="ru-RU" sz="1400" b="0" dirty="0">
                <a:solidFill>
                  <a:schemeClr val="accent5"/>
                </a:solidFill>
              </a:rPr>
              <a:t>Все опции адаптированы под разные стратегии (консервативные / сбалансированные / агрессивные) и цели (накопление, защита, рост).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3790525" y="5862561"/>
            <a:ext cx="790465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b="0" dirty="0">
                <a:solidFill>
                  <a:schemeClr val="accent5"/>
                </a:solidFill>
              </a:rPr>
              <a:t>Сформировать </a:t>
            </a:r>
            <a:r>
              <a:rPr lang="ru-RU" sz="1400" dirty="0">
                <a:solidFill>
                  <a:schemeClr val="accent5"/>
                </a:solidFill>
              </a:rPr>
              <a:t>прозрачную, удобную и технологичную среду </a:t>
            </a:r>
            <a:r>
              <a:rPr lang="ru-RU" sz="1400" b="0" dirty="0">
                <a:solidFill>
                  <a:schemeClr val="accent5"/>
                </a:solidFill>
              </a:rPr>
              <a:t>для инвестиций в ДСЖ, доступную онлайн и персонализированную под клиента.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90599B-9539-4E83-8547-560B9F61450C}"/>
              </a:ext>
            </a:extLst>
          </p:cNvPr>
          <p:cNvSpPr txBox="1"/>
          <p:nvPr/>
        </p:nvSpPr>
        <p:spPr>
          <a:xfrm>
            <a:off x="6045064" y="384430"/>
            <a:ext cx="5603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0" dirty="0">
                <a:solidFill>
                  <a:schemeClr val="bg1"/>
                </a:solidFill>
              </a:rPr>
              <a:t>Новая экосистема персонализированного инвестиционного страхования жизни</a:t>
            </a:r>
            <a:endParaRPr lang="en-US" sz="2000" b="0" dirty="0">
              <a:solidFill>
                <a:schemeClr val="bg1"/>
              </a:solidFill>
            </a:endParaRPr>
          </a:p>
        </p:txBody>
      </p: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BF17DE8A-F8B7-48E2-ABA5-4C2DEF8A5750}"/>
              </a:ext>
            </a:extLst>
          </p:cNvPr>
          <p:cNvGrpSpPr/>
          <p:nvPr/>
        </p:nvGrpSpPr>
        <p:grpSpPr>
          <a:xfrm>
            <a:off x="294643" y="4260583"/>
            <a:ext cx="11602715" cy="1203952"/>
            <a:chOff x="294643" y="1612692"/>
            <a:chExt cx="11602715" cy="1203952"/>
          </a:xfrm>
        </p:grpSpPr>
        <p:sp>
          <p:nvSpPr>
            <p:cNvPr id="26" name="Прямоугольник: скругленные углы 25">
              <a:extLst>
                <a:ext uri="{FF2B5EF4-FFF2-40B4-BE49-F238E27FC236}">
                  <a16:creationId xmlns:a16="http://schemas.microsoft.com/office/drawing/2014/main" id="{5333D6C3-2BCB-4A08-96CE-A5EF626A28FB}"/>
                </a:ext>
              </a:extLst>
            </p:cNvPr>
            <p:cNvSpPr/>
            <p:nvPr/>
          </p:nvSpPr>
          <p:spPr>
            <a:xfrm>
              <a:off x="3492767" y="1612693"/>
              <a:ext cx="8404591" cy="1203950"/>
            </a:xfrm>
            <a:prstGeom prst="roundRect">
              <a:avLst>
                <a:gd name="adj" fmla="val 1226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: скругленные углы 26">
              <a:extLst>
                <a:ext uri="{FF2B5EF4-FFF2-40B4-BE49-F238E27FC236}">
                  <a16:creationId xmlns:a16="http://schemas.microsoft.com/office/drawing/2014/main" id="{A83064E6-3E63-4932-9396-DFD397F77FAC}"/>
                </a:ext>
              </a:extLst>
            </p:cNvPr>
            <p:cNvSpPr/>
            <p:nvPr/>
          </p:nvSpPr>
          <p:spPr>
            <a:xfrm>
              <a:off x="2876477" y="1612692"/>
              <a:ext cx="2126162" cy="338554"/>
            </a:xfrm>
            <a:prstGeom prst="roundRect">
              <a:avLst>
                <a:gd name="adj" fmla="val 480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: скругленные углы 27">
              <a:extLst>
                <a:ext uri="{FF2B5EF4-FFF2-40B4-BE49-F238E27FC236}">
                  <a16:creationId xmlns:a16="http://schemas.microsoft.com/office/drawing/2014/main" id="{E0287D43-20B5-41F0-9897-8ED107077F42}"/>
                </a:ext>
              </a:extLst>
            </p:cNvPr>
            <p:cNvSpPr/>
            <p:nvPr/>
          </p:nvSpPr>
          <p:spPr>
            <a:xfrm>
              <a:off x="294643" y="1612692"/>
              <a:ext cx="3108958" cy="603164"/>
            </a:xfrm>
            <a:prstGeom prst="roundRect">
              <a:avLst>
                <a:gd name="adj" fmla="val 48093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: скругленные углы 28">
              <a:extLst>
                <a:ext uri="{FF2B5EF4-FFF2-40B4-BE49-F238E27FC236}">
                  <a16:creationId xmlns:a16="http://schemas.microsoft.com/office/drawing/2014/main" id="{441D98AA-5D8A-4840-9C6F-C78C46111ABF}"/>
                </a:ext>
              </a:extLst>
            </p:cNvPr>
            <p:cNvSpPr/>
            <p:nvPr/>
          </p:nvSpPr>
          <p:spPr>
            <a:xfrm>
              <a:off x="374350" y="1686670"/>
              <a:ext cx="2933367" cy="463506"/>
            </a:xfrm>
            <a:prstGeom prst="roundRect">
              <a:avLst>
                <a:gd name="adj" fmla="val 4809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6C29684-681E-4E52-8796-13E50A667652}"/>
                </a:ext>
              </a:extLst>
            </p:cNvPr>
            <p:cNvSpPr txBox="1"/>
            <p:nvPr/>
          </p:nvSpPr>
          <p:spPr>
            <a:xfrm>
              <a:off x="371912" y="1740865"/>
              <a:ext cx="248027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b="0" dirty="0">
                  <a:solidFill>
                    <a:schemeClr val="accent5"/>
                  </a:solidFill>
                </a:rPr>
                <a:t>Что необходимо рынку</a:t>
              </a:r>
            </a:p>
          </p:txBody>
        </p:sp>
        <p:sp>
          <p:nvSpPr>
            <p:cNvPr id="31" name="Прямоугольник: скругленные углы 30">
              <a:extLst>
                <a:ext uri="{FF2B5EF4-FFF2-40B4-BE49-F238E27FC236}">
                  <a16:creationId xmlns:a16="http://schemas.microsoft.com/office/drawing/2014/main" id="{1B3CFB52-2D02-4F49-BF71-C5D41040DF9E}"/>
                </a:ext>
              </a:extLst>
            </p:cNvPr>
            <p:cNvSpPr/>
            <p:nvPr/>
          </p:nvSpPr>
          <p:spPr>
            <a:xfrm rot="5400000">
              <a:off x="2993087" y="2316965"/>
              <a:ext cx="912630" cy="86727"/>
            </a:xfrm>
            <a:prstGeom prst="roundRect">
              <a:avLst>
                <a:gd name="adj" fmla="val 48093"/>
              </a:avLst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DA19194-0853-AB6C-0D18-C91EB450B373}"/>
              </a:ext>
            </a:extLst>
          </p:cNvPr>
          <p:cNvSpPr txBox="1"/>
          <p:nvPr/>
        </p:nvSpPr>
        <p:spPr>
          <a:xfrm>
            <a:off x="3790525" y="4429860"/>
            <a:ext cx="8027125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b="0" dirty="0">
                <a:solidFill>
                  <a:schemeClr val="accent5"/>
                </a:solidFill>
              </a:rPr>
              <a:t>Для полноценной работы платформы необходима </a:t>
            </a:r>
            <a:r>
              <a:rPr lang="ru-RU" sz="1400" dirty="0">
                <a:solidFill>
                  <a:schemeClr val="accent5"/>
                </a:solidFill>
              </a:rPr>
              <a:t>адаптация инфраструктуры</a:t>
            </a:r>
            <a:r>
              <a:rPr lang="ru-RU" sz="1400" b="0" dirty="0">
                <a:solidFill>
                  <a:schemeClr val="accent5"/>
                </a:solidFill>
              </a:rPr>
              <a:t>:</a:t>
            </a:r>
          </a:p>
          <a:p>
            <a:pPr lvl="0"/>
            <a:r>
              <a:rPr lang="ru-RU" sz="1400" b="0" dirty="0">
                <a:solidFill>
                  <a:schemeClr val="accent5"/>
                </a:solidFill>
              </a:rPr>
              <a:t>Управляющим компаниям — обеспечить</a:t>
            </a:r>
            <a:r>
              <a:rPr lang="ru-RU" sz="1400" dirty="0">
                <a:solidFill>
                  <a:schemeClr val="accent5"/>
                </a:solidFill>
              </a:rPr>
              <a:t> интеграцию </a:t>
            </a:r>
            <a:r>
              <a:rPr lang="ru-RU" sz="1400" b="0" dirty="0">
                <a:solidFill>
                  <a:schemeClr val="accent5"/>
                </a:solidFill>
              </a:rPr>
              <a:t>продуктов и онлайн-доступ к стратегиям</a:t>
            </a:r>
          </a:p>
          <a:p>
            <a:pPr lvl="0"/>
            <a:r>
              <a:rPr lang="ru-RU" sz="1400" b="0" dirty="0">
                <a:solidFill>
                  <a:schemeClr val="accent5"/>
                </a:solidFill>
              </a:rPr>
              <a:t>Регистраторам — развивать </a:t>
            </a:r>
            <a:r>
              <a:rPr lang="ru-RU" sz="1400" dirty="0">
                <a:solidFill>
                  <a:schemeClr val="accent5"/>
                </a:solidFill>
              </a:rPr>
              <a:t>поддерживающие цифровые процессы</a:t>
            </a:r>
            <a:r>
              <a:rPr lang="ru-RU" sz="1400" b="0" dirty="0">
                <a:solidFill>
                  <a:schemeClr val="accent5"/>
                </a:solidFill>
              </a:rPr>
              <a:t> с учетом специфики страхования жизни</a:t>
            </a: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54840D46-82F6-4B27-A908-FD6BAF97DB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54627" y="1586643"/>
            <a:ext cx="304706" cy="317954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8BE426C0-8F82-478F-88D7-DE459716B7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54627" y="2824423"/>
            <a:ext cx="304706" cy="317954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2005F5BC-BA1A-4809-8BC5-48B3926DA3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54627" y="4399056"/>
            <a:ext cx="304706" cy="317954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60CF1E04-F586-49D0-B483-EE072F3CFB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854627" y="5835348"/>
            <a:ext cx="304706" cy="31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629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Группа 56">
            <a:extLst>
              <a:ext uri="{FF2B5EF4-FFF2-40B4-BE49-F238E27FC236}">
                <a16:creationId xmlns:a16="http://schemas.microsoft.com/office/drawing/2014/main" id="{3381430A-2A0A-4E4F-9CBA-35FC3A9B7267}"/>
              </a:ext>
            </a:extLst>
          </p:cNvPr>
          <p:cNvGrpSpPr/>
          <p:nvPr/>
        </p:nvGrpSpPr>
        <p:grpSpPr>
          <a:xfrm>
            <a:off x="9925317" y="4346263"/>
            <a:ext cx="1847144" cy="2085967"/>
            <a:chOff x="3229681" y="4401679"/>
            <a:chExt cx="2497870" cy="2085967"/>
          </a:xfrm>
        </p:grpSpPr>
        <p:sp>
          <p:nvSpPr>
            <p:cNvPr id="58" name="Прямоугольник: скругленные верхние углы 57">
              <a:extLst>
                <a:ext uri="{FF2B5EF4-FFF2-40B4-BE49-F238E27FC236}">
                  <a16:creationId xmlns:a16="http://schemas.microsoft.com/office/drawing/2014/main" id="{94D07E6F-D20D-4632-83DF-68D9765C6E27}"/>
                </a:ext>
              </a:extLst>
            </p:cNvPr>
            <p:cNvSpPr/>
            <p:nvPr/>
          </p:nvSpPr>
          <p:spPr>
            <a:xfrm>
              <a:off x="3229681" y="4744578"/>
              <a:ext cx="2497870" cy="1743068"/>
            </a:xfrm>
            <a:prstGeom prst="round2SameRect">
              <a:avLst>
                <a:gd name="adj1" fmla="val 0"/>
                <a:gd name="adj2" fmla="val 710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Прямоугольник: скругленные верхние углы 58">
              <a:extLst>
                <a:ext uri="{FF2B5EF4-FFF2-40B4-BE49-F238E27FC236}">
                  <a16:creationId xmlns:a16="http://schemas.microsoft.com/office/drawing/2014/main" id="{D2AC148F-B471-4483-A4CB-AF0AA4143969}"/>
                </a:ext>
              </a:extLst>
            </p:cNvPr>
            <p:cNvSpPr/>
            <p:nvPr/>
          </p:nvSpPr>
          <p:spPr>
            <a:xfrm>
              <a:off x="3229681" y="4401679"/>
              <a:ext cx="2497870" cy="322721"/>
            </a:xfrm>
            <a:prstGeom prst="round2SameRect">
              <a:avLst>
                <a:gd name="adj1" fmla="val 40279"/>
                <a:gd name="adj2" fmla="val 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4" name="Группа 53">
            <a:extLst>
              <a:ext uri="{FF2B5EF4-FFF2-40B4-BE49-F238E27FC236}">
                <a16:creationId xmlns:a16="http://schemas.microsoft.com/office/drawing/2014/main" id="{9BB02224-2B84-4550-AA80-59B60725787A}"/>
              </a:ext>
            </a:extLst>
          </p:cNvPr>
          <p:cNvGrpSpPr/>
          <p:nvPr/>
        </p:nvGrpSpPr>
        <p:grpSpPr>
          <a:xfrm>
            <a:off x="6138823" y="4346263"/>
            <a:ext cx="1847144" cy="2085967"/>
            <a:chOff x="3229681" y="4401679"/>
            <a:chExt cx="2497870" cy="2085967"/>
          </a:xfrm>
        </p:grpSpPr>
        <p:sp>
          <p:nvSpPr>
            <p:cNvPr id="55" name="Прямоугольник: скругленные верхние углы 54">
              <a:extLst>
                <a:ext uri="{FF2B5EF4-FFF2-40B4-BE49-F238E27FC236}">
                  <a16:creationId xmlns:a16="http://schemas.microsoft.com/office/drawing/2014/main" id="{DE119971-0C42-4D7B-AAF3-8E72BBAD9361}"/>
                </a:ext>
              </a:extLst>
            </p:cNvPr>
            <p:cNvSpPr/>
            <p:nvPr/>
          </p:nvSpPr>
          <p:spPr>
            <a:xfrm>
              <a:off x="3229681" y="4744578"/>
              <a:ext cx="2497870" cy="1743068"/>
            </a:xfrm>
            <a:prstGeom prst="round2SameRect">
              <a:avLst>
                <a:gd name="adj1" fmla="val 0"/>
                <a:gd name="adj2" fmla="val 710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Прямоугольник: скругленные верхние углы 55">
              <a:extLst>
                <a:ext uri="{FF2B5EF4-FFF2-40B4-BE49-F238E27FC236}">
                  <a16:creationId xmlns:a16="http://schemas.microsoft.com/office/drawing/2014/main" id="{56C7B6AA-DA87-4F16-B34B-490A3D2CBAA8}"/>
                </a:ext>
              </a:extLst>
            </p:cNvPr>
            <p:cNvSpPr/>
            <p:nvPr/>
          </p:nvSpPr>
          <p:spPr>
            <a:xfrm>
              <a:off x="3229681" y="4401679"/>
              <a:ext cx="2497870" cy="322721"/>
            </a:xfrm>
            <a:prstGeom prst="round2SameRect">
              <a:avLst>
                <a:gd name="adj1" fmla="val 40279"/>
                <a:gd name="adj2" fmla="val 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3" name="Прямоугольник: скругленные углы 52">
            <a:extLst>
              <a:ext uri="{FF2B5EF4-FFF2-40B4-BE49-F238E27FC236}">
                <a16:creationId xmlns:a16="http://schemas.microsoft.com/office/drawing/2014/main" id="{A03E6A62-1BD8-438B-8A48-1B4ACC5C3B48}"/>
              </a:ext>
            </a:extLst>
          </p:cNvPr>
          <p:cNvSpPr/>
          <p:nvPr/>
        </p:nvSpPr>
        <p:spPr>
          <a:xfrm>
            <a:off x="334394" y="1050681"/>
            <a:ext cx="2725035" cy="2913083"/>
          </a:xfrm>
          <a:prstGeom prst="roundRect">
            <a:avLst>
              <a:gd name="adj" fmla="val 1045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AFBDA023-8AED-456A-9098-C38A3F2F36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96442" y="1460248"/>
            <a:ext cx="1900617" cy="1393309"/>
          </a:xfrm>
          <a:prstGeom prst="rect">
            <a:avLst/>
          </a:prstGeom>
        </p:spPr>
      </p:pic>
      <p:sp>
        <p:nvSpPr>
          <p:cNvPr id="45" name="Прямоугольник: скругленные углы 44">
            <a:extLst>
              <a:ext uri="{FF2B5EF4-FFF2-40B4-BE49-F238E27FC236}">
                <a16:creationId xmlns:a16="http://schemas.microsoft.com/office/drawing/2014/main" id="{C72EC2F7-1F7C-456C-A4CD-C47EC272864C}"/>
              </a:ext>
            </a:extLst>
          </p:cNvPr>
          <p:cNvSpPr/>
          <p:nvPr/>
        </p:nvSpPr>
        <p:spPr>
          <a:xfrm>
            <a:off x="3768826" y="1233377"/>
            <a:ext cx="7054634" cy="547062"/>
          </a:xfrm>
          <a:prstGeom prst="roundRect">
            <a:avLst>
              <a:gd name="adj" fmla="val 48093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192CFA5B-7CF1-4D0F-B5A8-F23CF517899D}"/>
              </a:ext>
            </a:extLst>
          </p:cNvPr>
          <p:cNvSpPr/>
          <p:nvPr/>
        </p:nvSpPr>
        <p:spPr>
          <a:xfrm>
            <a:off x="324039" y="4689162"/>
            <a:ext cx="1455933" cy="1818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72DFD07C-0824-4401-8855-8B090A66C067}"/>
              </a:ext>
            </a:extLst>
          </p:cNvPr>
          <p:cNvGrpSpPr/>
          <p:nvPr/>
        </p:nvGrpSpPr>
        <p:grpSpPr>
          <a:xfrm>
            <a:off x="8032757" y="4346263"/>
            <a:ext cx="1847144" cy="2085967"/>
            <a:chOff x="3229681" y="4401679"/>
            <a:chExt cx="2497870" cy="2085967"/>
          </a:xfrm>
        </p:grpSpPr>
        <p:sp>
          <p:nvSpPr>
            <p:cNvPr id="24" name="Прямоугольник: скругленные верхние углы 23">
              <a:extLst>
                <a:ext uri="{FF2B5EF4-FFF2-40B4-BE49-F238E27FC236}">
                  <a16:creationId xmlns:a16="http://schemas.microsoft.com/office/drawing/2014/main" id="{312E7C2C-D3C5-43B9-939E-F76357FCEF55}"/>
                </a:ext>
              </a:extLst>
            </p:cNvPr>
            <p:cNvSpPr/>
            <p:nvPr/>
          </p:nvSpPr>
          <p:spPr>
            <a:xfrm>
              <a:off x="3229681" y="4744578"/>
              <a:ext cx="2497870" cy="1743068"/>
            </a:xfrm>
            <a:prstGeom prst="round2SameRect">
              <a:avLst>
                <a:gd name="adj1" fmla="val 0"/>
                <a:gd name="adj2" fmla="val 710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: скругленные верхние углы 24">
              <a:extLst>
                <a:ext uri="{FF2B5EF4-FFF2-40B4-BE49-F238E27FC236}">
                  <a16:creationId xmlns:a16="http://schemas.microsoft.com/office/drawing/2014/main" id="{E53C422B-1362-4F3B-A120-17D845C33C27}"/>
                </a:ext>
              </a:extLst>
            </p:cNvPr>
            <p:cNvSpPr/>
            <p:nvPr/>
          </p:nvSpPr>
          <p:spPr>
            <a:xfrm>
              <a:off x="3229681" y="4401679"/>
              <a:ext cx="2497870" cy="322721"/>
            </a:xfrm>
            <a:prstGeom prst="round2SameRect">
              <a:avLst>
                <a:gd name="adj1" fmla="val 40279"/>
                <a:gd name="adj2" fmla="val 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143C64DF-3C49-4746-94A2-70D4E8E46D5A}"/>
              </a:ext>
            </a:extLst>
          </p:cNvPr>
          <p:cNvGrpSpPr/>
          <p:nvPr/>
        </p:nvGrpSpPr>
        <p:grpSpPr>
          <a:xfrm>
            <a:off x="3594163" y="4346263"/>
            <a:ext cx="2497870" cy="2085967"/>
            <a:chOff x="3229681" y="4401679"/>
            <a:chExt cx="2497870" cy="2085967"/>
          </a:xfrm>
        </p:grpSpPr>
        <p:sp>
          <p:nvSpPr>
            <p:cNvPr id="18" name="Прямоугольник: скругленные верхние углы 17">
              <a:extLst>
                <a:ext uri="{FF2B5EF4-FFF2-40B4-BE49-F238E27FC236}">
                  <a16:creationId xmlns:a16="http://schemas.microsoft.com/office/drawing/2014/main" id="{00B4A522-C75D-4B26-B121-349E8DF583D7}"/>
                </a:ext>
              </a:extLst>
            </p:cNvPr>
            <p:cNvSpPr/>
            <p:nvPr/>
          </p:nvSpPr>
          <p:spPr>
            <a:xfrm>
              <a:off x="3229681" y="4744578"/>
              <a:ext cx="2497870" cy="1743068"/>
            </a:xfrm>
            <a:prstGeom prst="round2SameRect">
              <a:avLst>
                <a:gd name="adj1" fmla="val 0"/>
                <a:gd name="adj2" fmla="val 710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: скругленные верхние углы 16">
              <a:extLst>
                <a:ext uri="{FF2B5EF4-FFF2-40B4-BE49-F238E27FC236}">
                  <a16:creationId xmlns:a16="http://schemas.microsoft.com/office/drawing/2014/main" id="{DBF1F4BC-1027-46BD-87B3-C2B3AF6F1728}"/>
                </a:ext>
              </a:extLst>
            </p:cNvPr>
            <p:cNvSpPr/>
            <p:nvPr/>
          </p:nvSpPr>
          <p:spPr>
            <a:xfrm>
              <a:off x="3229681" y="4401679"/>
              <a:ext cx="2497870" cy="322721"/>
            </a:xfrm>
            <a:prstGeom prst="round2SameRect">
              <a:avLst>
                <a:gd name="adj1" fmla="val 40279"/>
                <a:gd name="adj2" fmla="val 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56AAC-7AF4-4781-FB8B-4CE080FB4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7025" y="350838"/>
            <a:ext cx="11512550" cy="409343"/>
          </a:xfrm>
        </p:spPr>
        <p:txBody>
          <a:bodyPr/>
          <a:lstStyle/>
          <a:p>
            <a:pPr>
              <a:lnSpc>
                <a:spcPct val="95000"/>
              </a:lnSpc>
            </a:pPr>
            <a:r>
              <a:rPr lang="ru-RU" dirty="0">
                <a:solidFill>
                  <a:schemeClr val="tx2"/>
                </a:solidFill>
                <a:latin typeface="+mn-lt"/>
              </a:rPr>
              <a:t>Привлечение и удержание работников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2223" y="1068346"/>
            <a:ext cx="381689" cy="809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rgbClr val="38056C"/>
              </a:buClr>
            </a:pPr>
            <a:r>
              <a:rPr lang="ru-RU" sz="4000" b="0" dirty="0">
                <a:solidFill>
                  <a:schemeClr val="accent2"/>
                </a:solidFill>
                <a:latin typeface="+mn-lt"/>
              </a:rPr>
              <a:t>*</a:t>
            </a:r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C9B5FBC9-57B2-4F55-B609-FA601FF5A160}"/>
              </a:ext>
            </a:extLst>
          </p:cNvPr>
          <p:cNvSpPr txBox="1"/>
          <p:nvPr/>
        </p:nvSpPr>
        <p:spPr>
          <a:xfrm>
            <a:off x="9085460" y="2898781"/>
            <a:ext cx="26299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38056C"/>
              </a:buClr>
            </a:pPr>
            <a:r>
              <a:rPr lang="ru-RU" sz="1400" b="0" dirty="0">
                <a:solidFill>
                  <a:schemeClr val="accent5"/>
                </a:solidFill>
              </a:rPr>
              <a:t>социальная ответственность, значимое расширение социального пакета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1A88699-DF5D-4D13-95D8-90B3B259D1DB}"/>
              </a:ext>
            </a:extLst>
          </p:cNvPr>
          <p:cNvSpPr/>
          <p:nvPr/>
        </p:nvSpPr>
        <p:spPr>
          <a:xfrm>
            <a:off x="3677980" y="2898781"/>
            <a:ext cx="2274155" cy="73866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38056C"/>
              </a:buClr>
            </a:pPr>
            <a:r>
              <a:rPr lang="ru-RU" sz="1400" b="0" dirty="0">
                <a:solidFill>
                  <a:schemeClr val="accent5"/>
                </a:solidFill>
              </a:rPr>
              <a:t>экономия на поиске, обучении и адаптации новых кадров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106736D-1193-446F-97B6-1ADED7E9B76E}"/>
              </a:ext>
            </a:extLst>
          </p:cNvPr>
          <p:cNvSpPr/>
          <p:nvPr/>
        </p:nvSpPr>
        <p:spPr>
          <a:xfrm>
            <a:off x="6070614" y="2898781"/>
            <a:ext cx="2725607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38056C"/>
              </a:buClr>
            </a:pPr>
            <a:r>
              <a:rPr lang="ru-RU" sz="1400" b="0" dirty="0">
                <a:solidFill>
                  <a:schemeClr val="accent5"/>
                </a:solidFill>
              </a:rPr>
              <a:t>сокращение текучести кадров, мотивация работников, удержание ценных специалистов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6BD745DF-A284-4D6B-862B-4DFF96898306}"/>
              </a:ext>
            </a:extLst>
          </p:cNvPr>
          <p:cNvSpPr/>
          <p:nvPr/>
        </p:nvSpPr>
        <p:spPr>
          <a:xfrm>
            <a:off x="3921797" y="1289613"/>
            <a:ext cx="31366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0" dirty="0">
                <a:solidFill>
                  <a:schemeClr val="accent5"/>
                </a:solidFill>
                <a:latin typeface="+mn-lt"/>
              </a:rPr>
              <a:t>Комплексное решение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6509741"/>
              </p:ext>
            </p:extLst>
          </p:nvPr>
        </p:nvGraphicFramePr>
        <p:xfrm>
          <a:off x="304800" y="4326085"/>
          <a:ext cx="11422245" cy="21256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2572">
                  <a:extLst>
                    <a:ext uri="{9D8B030D-6E8A-4147-A177-3AD203B41FA5}">
                      <a16:colId xmlns:a16="http://schemas.microsoft.com/office/drawing/2014/main" val="1079895962"/>
                    </a:ext>
                  </a:extLst>
                </a:gridCol>
                <a:gridCol w="1638077">
                  <a:extLst>
                    <a:ext uri="{9D8B030D-6E8A-4147-A177-3AD203B41FA5}">
                      <a16:colId xmlns:a16="http://schemas.microsoft.com/office/drawing/2014/main" val="429976650"/>
                    </a:ext>
                  </a:extLst>
                </a:gridCol>
                <a:gridCol w="2605596">
                  <a:extLst>
                    <a:ext uri="{9D8B030D-6E8A-4147-A177-3AD203B41FA5}">
                      <a16:colId xmlns:a16="http://schemas.microsoft.com/office/drawing/2014/main" val="3903000929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111793103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4115167306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1873831350"/>
                    </a:ext>
                  </a:extLst>
                </a:gridCol>
              </a:tblGrid>
              <a:tr h="347390">
                <a:tc>
                  <a:txBody>
                    <a:bodyPr/>
                    <a:lstStyle/>
                    <a:p>
                      <a:pPr algn="ctr" fontAlgn="b"/>
                      <a:endParaRPr lang="ru-RU" sz="1200" kern="1200" dirty="0">
                        <a:solidFill>
                          <a:schemeClr val="accent5"/>
                        </a:solidFill>
                        <a:latin typeface="+mn-lt"/>
                        <a:ea typeface="+mn-ea"/>
                        <a:cs typeface="Trebuchet MS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kern="1200" dirty="0">
                        <a:solidFill>
                          <a:schemeClr val="accent5"/>
                        </a:solidFill>
                        <a:latin typeface="+mn-lt"/>
                        <a:ea typeface="+mn-ea"/>
                        <a:cs typeface="Trebuchet MS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Льгота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rebuchet MS"/>
                        </a:rPr>
                        <a:t>НСЖ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rebuchet MS"/>
                        </a:rPr>
                        <a:t>НПО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rebuchet MS"/>
                        </a:rPr>
                        <a:t>ПДС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2726153"/>
                  </a:ext>
                </a:extLst>
              </a:tr>
              <a:tr h="541746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Trebuchet MS"/>
                        </a:rPr>
                        <a:t>На входе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Trebuchet MS"/>
                        </a:rPr>
                        <a:t>Работодатель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Налог на прибыль*** </a:t>
                      </a:r>
                      <a:b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</a:br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(до 12% от ФОТ)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Льгота 100%*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Льгота 100%**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Льготы нет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2508320"/>
                  </a:ext>
                </a:extLst>
              </a:tr>
              <a:tr h="3473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НДФЛ со взносов</a:t>
                      </a:r>
                      <a:r>
                        <a:rPr lang="ru-RU" sz="1200" kern="1200" baseline="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 </a:t>
                      </a:r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работодателя</a:t>
                      </a:r>
                    </a:p>
                  </a:txBody>
                  <a:tcPr marL="72000" marR="72000" marT="72000" marB="7200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Льгота 100%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Льгота 100%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Льготы нет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7268621"/>
                  </a:ext>
                </a:extLst>
              </a:tr>
              <a:tr h="3473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Страховые взносы (ЕСН)</a:t>
                      </a:r>
                    </a:p>
                  </a:txBody>
                  <a:tcPr marL="72000" marR="72000" marT="72000" marB="7200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Льготы нет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Льгота 100%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Льготы нет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9607283"/>
                  </a:ext>
                </a:extLst>
              </a:tr>
              <a:tr h="541746">
                <a:tc vMerge="1">
                  <a:txBody>
                    <a:bodyPr/>
                    <a:lstStyle/>
                    <a:p>
                      <a:pPr algn="l" fontAlgn="ctr"/>
                      <a:endParaRPr lang="ru-RU" sz="1200" b="1" kern="1200" dirty="0">
                        <a:solidFill>
                          <a:schemeClr val="accent5"/>
                        </a:solidFill>
                        <a:latin typeface="+mn-lt"/>
                        <a:ea typeface="+mn-ea"/>
                        <a:cs typeface="Trebuchet MS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Trebuchet MS"/>
                        </a:rPr>
                        <a:t>Сотрудник</a:t>
                      </a:r>
                    </a:p>
                  </a:txBody>
                  <a:tcPr marL="72000" marR="72000" marT="72000" marB="10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Возврат НДФЛ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Льгота 100%</a:t>
                      </a:r>
                      <a:b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</a:br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(лимит - 150 тыс.</a:t>
                      </a:r>
                      <a:r>
                        <a:rPr lang="ru-RU" sz="1200" dirty="0">
                          <a:solidFill>
                            <a:schemeClr val="accent5"/>
                          </a:solidFill>
                          <a:latin typeface="+mn-lt"/>
                          <a:cs typeface="Arial" panose="020B0604020202020204" pitchFamily="34" charset="0"/>
                        </a:rPr>
                        <a:t> ₽</a:t>
                      </a:r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)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Льгота 100%</a:t>
                      </a:r>
                      <a:b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</a:br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(лимит - 400 тыс.</a:t>
                      </a:r>
                      <a:r>
                        <a:rPr lang="ru-RU" sz="1200" kern="1200" baseline="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 </a:t>
                      </a:r>
                      <a:r>
                        <a:rPr lang="ru-RU" sz="1200" dirty="0">
                          <a:solidFill>
                            <a:schemeClr val="accent5"/>
                          </a:solidFill>
                          <a:latin typeface="+mn-lt"/>
                          <a:cs typeface="Arial" panose="020B0604020202020204" pitchFamily="34" charset="0"/>
                        </a:rPr>
                        <a:t>₽</a:t>
                      </a:r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)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Льгота 100%</a:t>
                      </a:r>
                      <a:b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</a:br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(лимит - 400 тыс.</a:t>
                      </a:r>
                      <a:r>
                        <a:rPr lang="ru-RU" sz="1200" kern="1200" baseline="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 </a:t>
                      </a:r>
                      <a:r>
                        <a:rPr lang="ru-RU" sz="1200" dirty="0">
                          <a:solidFill>
                            <a:schemeClr val="accent5"/>
                          </a:solidFill>
                          <a:latin typeface="+mn-lt"/>
                          <a:cs typeface="Arial" panose="020B0604020202020204" pitchFamily="34" charset="0"/>
                        </a:rPr>
                        <a:t>₽</a:t>
                      </a:r>
                      <a:r>
                        <a:rPr lang="ru-RU" sz="1200" kern="1200" dirty="0">
                          <a:solidFill>
                            <a:schemeClr val="accent5"/>
                          </a:solidFill>
                          <a:latin typeface="+mn-lt"/>
                          <a:ea typeface="+mn-ea"/>
                          <a:cs typeface="Trebuchet MS"/>
                        </a:rPr>
                        <a:t>)</a:t>
                      </a:r>
                    </a:p>
                  </a:txBody>
                  <a:tcPr marL="72000" marR="72000" marT="72000" marB="72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6132064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0DE57A5-38DD-44E1-9E58-3CCB498542D0}"/>
              </a:ext>
            </a:extLst>
          </p:cNvPr>
          <p:cNvSpPr txBox="1"/>
          <p:nvPr/>
        </p:nvSpPr>
        <p:spPr>
          <a:xfrm>
            <a:off x="550813" y="2968934"/>
            <a:ext cx="22741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0" dirty="0">
                <a:solidFill>
                  <a:schemeClr val="bg1"/>
                </a:solidFill>
              </a:rPr>
              <a:t>Исторический минимум уровня безработицы, идет борьба за кадры </a:t>
            </a:r>
            <a:endParaRPr lang="ru-RU" sz="1200" b="0" dirty="0">
              <a:solidFill>
                <a:schemeClr val="bg1"/>
              </a:solidFill>
            </a:endParaRPr>
          </a:p>
        </p:txBody>
      </p:sp>
      <p:sp>
        <p:nvSpPr>
          <p:cNvPr id="30" name="Прямоугольник: скругленные верхние углы 29">
            <a:extLst>
              <a:ext uri="{FF2B5EF4-FFF2-40B4-BE49-F238E27FC236}">
                <a16:creationId xmlns:a16="http://schemas.microsoft.com/office/drawing/2014/main" id="{F1936185-1012-4BBA-A22A-8E54019E4181}"/>
              </a:ext>
            </a:extLst>
          </p:cNvPr>
          <p:cNvSpPr/>
          <p:nvPr/>
        </p:nvSpPr>
        <p:spPr>
          <a:xfrm rot="16200000">
            <a:off x="6239445" y="283392"/>
            <a:ext cx="1214534" cy="9985718"/>
          </a:xfrm>
          <a:prstGeom prst="round2SameRect">
            <a:avLst>
              <a:gd name="adj1" fmla="val 12845"/>
              <a:gd name="adj2" fmla="val 0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: скругленные верхние углы 30">
            <a:extLst>
              <a:ext uri="{FF2B5EF4-FFF2-40B4-BE49-F238E27FC236}">
                <a16:creationId xmlns:a16="http://schemas.microsoft.com/office/drawing/2014/main" id="{25EDEE05-63E2-4A7C-928F-0333AA7EAD32}"/>
              </a:ext>
            </a:extLst>
          </p:cNvPr>
          <p:cNvSpPr/>
          <p:nvPr/>
        </p:nvSpPr>
        <p:spPr>
          <a:xfrm rot="16200000">
            <a:off x="6563724" y="1217022"/>
            <a:ext cx="565979" cy="9985722"/>
          </a:xfrm>
          <a:prstGeom prst="round2SameRect">
            <a:avLst>
              <a:gd name="adj1" fmla="val 27893"/>
              <a:gd name="adj2" fmla="val 0"/>
            </a:avLst>
          </a:prstGeom>
          <a:noFill/>
          <a:ln w="285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B5EDF5CB-4896-467C-B7DB-A4E767B78EDB}"/>
              </a:ext>
            </a:extLst>
          </p:cNvPr>
          <p:cNvCxnSpPr>
            <a:cxnSpLocks/>
          </p:cNvCxnSpPr>
          <p:nvPr/>
        </p:nvCxnSpPr>
        <p:spPr>
          <a:xfrm>
            <a:off x="3768826" y="2843366"/>
            <a:ext cx="163506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96ECDB6B-4BA4-4E19-9C68-E278648B3FCD}"/>
              </a:ext>
            </a:extLst>
          </p:cNvPr>
          <p:cNvCxnSpPr>
            <a:cxnSpLocks/>
          </p:cNvCxnSpPr>
          <p:nvPr/>
        </p:nvCxnSpPr>
        <p:spPr>
          <a:xfrm>
            <a:off x="6167418" y="2843366"/>
            <a:ext cx="248449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id="{3CC78590-54C3-45ED-B89E-6B156ABBD3A7}"/>
              </a:ext>
            </a:extLst>
          </p:cNvPr>
          <p:cNvCxnSpPr>
            <a:cxnSpLocks/>
          </p:cNvCxnSpPr>
          <p:nvPr/>
        </p:nvCxnSpPr>
        <p:spPr>
          <a:xfrm>
            <a:off x="9167793" y="2843366"/>
            <a:ext cx="240829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E47E7571-126F-4584-9EFC-BF7E7BBDA6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67793" y="2209264"/>
            <a:ext cx="482049" cy="458066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872BBB40-D1DB-4629-8F5E-AA7684074DD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768826" y="2191430"/>
            <a:ext cx="527041" cy="501332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5AAF4684-509B-4B5B-B687-2E4CA8C2228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6167418" y="2274986"/>
            <a:ext cx="514186" cy="417776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D5EA3728-FEA1-436D-99C6-65815F20A41B}"/>
              </a:ext>
            </a:extLst>
          </p:cNvPr>
          <p:cNvSpPr txBox="1"/>
          <p:nvPr/>
        </p:nvSpPr>
        <p:spPr>
          <a:xfrm>
            <a:off x="6945994" y="1330656"/>
            <a:ext cx="974845" cy="346234"/>
          </a:xfrm>
          <a:prstGeom prst="roundRect">
            <a:avLst>
              <a:gd name="adj" fmla="val 50000"/>
            </a:avLst>
          </a:prstGeom>
          <a:solidFill>
            <a:schemeClr val="bg1"/>
          </a:solidFill>
        </p:spPr>
        <p:txBody>
          <a:bodyPr wrap="square" lIns="36000" tIns="0" rIns="36000" bIns="0" rtlCol="0" anchor="ctr">
            <a:spAutoFit/>
          </a:bodyPr>
          <a:lstStyle/>
          <a:p>
            <a:pPr algn="ctr"/>
            <a:r>
              <a:rPr lang="ru-RU" b="0" dirty="0">
                <a:solidFill>
                  <a:schemeClr val="accent5"/>
                </a:solidFill>
              </a:rPr>
              <a:t>НПО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4B04BD62-5643-4B9F-89EC-ED17957B1E8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8005281" y="1380130"/>
            <a:ext cx="219075" cy="219075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F684DF8A-83F3-46D2-95F1-265FB3944F3A}"/>
              </a:ext>
            </a:extLst>
          </p:cNvPr>
          <p:cNvSpPr txBox="1"/>
          <p:nvPr/>
        </p:nvSpPr>
        <p:spPr>
          <a:xfrm>
            <a:off x="8308798" y="1330656"/>
            <a:ext cx="974845" cy="346234"/>
          </a:xfrm>
          <a:prstGeom prst="roundRect">
            <a:avLst>
              <a:gd name="adj" fmla="val 50000"/>
            </a:avLst>
          </a:prstGeom>
          <a:solidFill>
            <a:schemeClr val="bg1"/>
          </a:solidFill>
        </p:spPr>
        <p:txBody>
          <a:bodyPr wrap="square" lIns="36000" tIns="0" rIns="36000" bIns="0" rtlCol="0" anchor="ctr">
            <a:spAutoFit/>
          </a:bodyPr>
          <a:lstStyle/>
          <a:p>
            <a:pPr algn="ctr"/>
            <a:r>
              <a:rPr lang="ru-RU" b="0" dirty="0">
                <a:solidFill>
                  <a:schemeClr val="accent5"/>
                </a:solidFill>
              </a:rPr>
              <a:t>ПДС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EF9FE2D-A55A-44F3-8C90-E3BC8E92286E}"/>
              </a:ext>
            </a:extLst>
          </p:cNvPr>
          <p:cNvSpPr txBox="1"/>
          <p:nvPr/>
        </p:nvSpPr>
        <p:spPr>
          <a:xfrm>
            <a:off x="9671602" y="1330656"/>
            <a:ext cx="974845" cy="346234"/>
          </a:xfrm>
          <a:prstGeom prst="roundRect">
            <a:avLst>
              <a:gd name="adj" fmla="val 50000"/>
            </a:avLst>
          </a:prstGeom>
          <a:solidFill>
            <a:schemeClr val="bg1"/>
          </a:solidFill>
        </p:spPr>
        <p:txBody>
          <a:bodyPr wrap="square" lIns="36000" tIns="0" rIns="36000" bIns="0" rtlCol="0" anchor="ctr">
            <a:spAutoFit/>
          </a:bodyPr>
          <a:lstStyle/>
          <a:p>
            <a:pPr algn="ctr"/>
            <a:r>
              <a:rPr lang="ru-RU" b="0" dirty="0">
                <a:solidFill>
                  <a:schemeClr val="accent5"/>
                </a:solidFill>
              </a:rPr>
              <a:t>НСЖ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63264E1A-0629-4DAE-A52F-E41AD4FCC07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368085" y="1380130"/>
            <a:ext cx="219075" cy="219075"/>
          </a:xfrm>
          <a:prstGeom prst="rect">
            <a:avLst/>
          </a:prstGeom>
        </p:spPr>
      </p:pic>
      <p:grpSp>
        <p:nvGrpSpPr>
          <p:cNvPr id="65" name="Группа 64">
            <a:extLst>
              <a:ext uri="{FF2B5EF4-FFF2-40B4-BE49-F238E27FC236}">
                <a16:creationId xmlns:a16="http://schemas.microsoft.com/office/drawing/2014/main" id="{91865538-FE35-4343-8D68-1F8CB131FD42}"/>
              </a:ext>
            </a:extLst>
          </p:cNvPr>
          <p:cNvGrpSpPr/>
          <p:nvPr/>
        </p:nvGrpSpPr>
        <p:grpSpPr>
          <a:xfrm>
            <a:off x="2098295" y="2303925"/>
            <a:ext cx="498764" cy="498764"/>
            <a:chOff x="2024104" y="2319232"/>
            <a:chExt cx="498764" cy="498764"/>
          </a:xfrm>
        </p:grpSpPr>
        <p:sp>
          <p:nvSpPr>
            <p:cNvPr id="64" name="Овал 63">
              <a:extLst>
                <a:ext uri="{FF2B5EF4-FFF2-40B4-BE49-F238E27FC236}">
                  <a16:creationId xmlns:a16="http://schemas.microsoft.com/office/drawing/2014/main" id="{4E266389-3EEE-494F-AE64-B8A229799164}"/>
                </a:ext>
              </a:extLst>
            </p:cNvPr>
            <p:cNvSpPr/>
            <p:nvPr/>
          </p:nvSpPr>
          <p:spPr>
            <a:xfrm>
              <a:off x="2024104" y="2319232"/>
              <a:ext cx="498764" cy="49876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3" name="Рисунок 62">
              <a:extLst>
                <a:ext uri="{FF2B5EF4-FFF2-40B4-BE49-F238E27FC236}">
                  <a16:creationId xmlns:a16="http://schemas.microsoft.com/office/drawing/2014/main" id="{230A13A7-510A-4B91-9722-C3B5D455E37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p:blipFill>
          <p:spPr>
            <a:xfrm>
              <a:off x="2139146" y="2423271"/>
              <a:ext cx="268680" cy="286592"/>
            </a:xfrm>
            <a:prstGeom prst="rect">
              <a:avLst/>
            </a:prstGeom>
          </p:spPr>
        </p:pic>
      </p:grpSp>
      <p:sp>
        <p:nvSpPr>
          <p:cNvPr id="66" name="Прямоугольник: скругленные углы 65">
            <a:extLst>
              <a:ext uri="{FF2B5EF4-FFF2-40B4-BE49-F238E27FC236}">
                <a16:creationId xmlns:a16="http://schemas.microsoft.com/office/drawing/2014/main" id="{B4FDA578-9EA4-46FB-97FB-EBBDB94503B1}"/>
              </a:ext>
            </a:extLst>
          </p:cNvPr>
          <p:cNvSpPr/>
          <p:nvPr/>
        </p:nvSpPr>
        <p:spPr>
          <a:xfrm>
            <a:off x="3594163" y="1050682"/>
            <a:ext cx="8245408" cy="2913083"/>
          </a:xfrm>
          <a:prstGeom prst="roundRect">
            <a:avLst>
              <a:gd name="adj" fmla="val 9011"/>
            </a:avLst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982757"/>
      </p:ext>
    </p:extLst>
  </p:cSld>
  <p:clrMapOvr>
    <a:masterClrMapping/>
  </p:clrMapOvr>
</p:sld>
</file>

<file path=ppt/theme/theme1.xml><?xml version="1.0" encoding="utf-8"?>
<a:theme xmlns:a="http://schemas.openxmlformats.org/drawingml/2006/main" name="RenLifeNEW">
  <a:themeElements>
    <a:clrScheme name="Другая 2">
      <a:dk1>
        <a:srgbClr val="44546A"/>
      </a:dk1>
      <a:lt1>
        <a:srgbClr val="FFFFFF"/>
      </a:lt1>
      <a:dk2>
        <a:srgbClr val="38056C"/>
      </a:dk2>
      <a:lt2>
        <a:srgbClr val="9382FF"/>
      </a:lt2>
      <a:accent1>
        <a:srgbClr val="79FF3A"/>
      </a:accent1>
      <a:accent2>
        <a:srgbClr val="CCC8FF"/>
      </a:accent2>
      <a:accent3>
        <a:srgbClr val="59646E"/>
      </a:accent3>
      <a:accent4>
        <a:srgbClr val="96A0AA"/>
      </a:accent4>
      <a:accent5>
        <a:srgbClr val="000000"/>
      </a:accent5>
      <a:accent6>
        <a:srgbClr val="28323C"/>
      </a:accent6>
      <a:hlink>
        <a:srgbClr val="9382FF"/>
      </a:hlink>
      <a:folHlink>
        <a:srgbClr val="38056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nLifeNEW" id="{1743F95D-BA11-4523-AA65-31C3E0FA5425}" vid="{9EC4D8A7-230D-4DFA-B22B-52E03ED5797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RenLifeNEW</Template>
  <TotalTime>49582</TotalTime>
  <Words>1065</Words>
  <Application>Microsoft Office PowerPoint</Application>
  <PresentationFormat>Широкоэкранный</PresentationFormat>
  <Paragraphs>153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Aptos</vt:lpstr>
      <vt:lpstr>Arial</vt:lpstr>
      <vt:lpstr>Arial Bold</vt:lpstr>
      <vt:lpstr>Arial Italic</vt:lpstr>
      <vt:lpstr>Arial Regular</vt:lpstr>
      <vt:lpstr>Calibri</vt:lpstr>
      <vt:lpstr>Gerbera Light</vt:lpstr>
      <vt:lpstr>Trebuchet MS</vt:lpstr>
      <vt:lpstr>RenLifeNEW</vt:lpstr>
      <vt:lpstr>СК Ренессанс жизнь</vt:lpstr>
      <vt:lpstr>RENI - универсальная страховая группа с ростом на &gt;15%* в год</vt:lpstr>
      <vt:lpstr>Динамика акций RENI  и Индекса МосБиржи в 2024 году  </vt:lpstr>
      <vt:lpstr>Страховой рынок РФ вырос на рекордные 63% г/г в 2024 году</vt:lpstr>
      <vt:lpstr>Приток средств на вклады ФЛ вырос на фоне роста ставки ЦБ РФ</vt:lpstr>
      <vt:lpstr>СК Ренессанс Жизнь</vt:lpstr>
      <vt:lpstr>Взгляд на рынок</vt:lpstr>
      <vt:lpstr>Долевое страхование жизни</vt:lpstr>
      <vt:lpstr>Диджитал*</vt:lpstr>
      <vt:lpstr>Диджитал-маркетплейс ДСЖ от Ренлайф</vt:lpstr>
      <vt:lpstr>Привлечение и удержание работников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</dc:creator>
  <cp:lastModifiedBy>Turaev Vladimir</cp:lastModifiedBy>
  <cp:revision>700</cp:revision>
  <cp:lastPrinted>2024-03-11T16:36:22Z</cp:lastPrinted>
  <dcterms:created xsi:type="dcterms:W3CDTF">2024-02-11T21:50:29Z</dcterms:created>
  <dcterms:modified xsi:type="dcterms:W3CDTF">2025-05-22T05:55:57Z</dcterms:modified>
</cp:coreProperties>
</file>